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_rels/presentation.xml.rels" ContentType="application/vnd.openxmlformats-package.relationships+xml"/>
  <Override PartName="/ppt/theme/theme1.xml" ContentType="application/vnd.openxmlformats-officedocument.them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slide21.xml" ContentType="application/vnd.openxmlformats-officedocument.presentationml.slide+xml"/>
  <Override PartName="/ppt/media/image1.jpeg" ContentType="image/jpeg"/>
  <Override PartName="/ppt/media/image2.jpeg" ContentType="image/jpeg"/>
  <Override PartName="/ppt/media/image3.png" ContentType="image/png"/>
  <Override PartName="/ppt/media/image30.png" ContentType="image/png"/>
  <Override PartName="/ppt/media/image19.jpeg" ContentType="image/jpeg"/>
  <Override PartName="/ppt/media/image49.png" ContentType="image/png"/>
  <Override PartName="/ppt/media/image44.jpeg" ContentType="image/jpeg"/>
  <Override PartName="/ppt/media/image27.png" ContentType="image/png"/>
  <Override PartName="/ppt/media/image4.wmf" ContentType="image/x-wmf"/>
  <Override PartName="/ppt/media/image6.wmf" ContentType="image/x-wmf"/>
  <Override PartName="/ppt/media/image42.jpeg" ContentType="image/jpeg"/>
  <Override PartName="/ppt/media/image5.png" ContentType="image/png"/>
  <Override PartName="/ppt/media/image10.png" ContentType="image/png"/>
  <Override PartName="/ppt/media/image17.jpeg" ContentType="image/jpeg"/>
  <Override PartName="/ppt/media/image32.png" ContentType="image/png"/>
  <Override PartName="/ppt/media/image39.jpeg" ContentType="image/jpeg"/>
  <Override PartName="/ppt/media/image7.jpeg" ContentType="image/jpeg"/>
  <Override PartName="/ppt/media/image8.jpeg" ContentType="image/jpeg"/>
  <Override PartName="/ppt/media/image9.png" ContentType="image/png"/>
  <Override PartName="/ppt/media/image13.jpeg" ContentType="image/jpeg"/>
  <Override PartName="/ppt/media/image35.jpeg" ContentType="image/jpeg"/>
  <Override PartName="/ppt/media/image36.png" ContentType="image/png"/>
  <Override PartName="/ppt/media/image40.wmf" ContentType="image/x-wmf"/>
  <Override PartName="/ppt/media/image11.png" ContentType="image/png"/>
  <Override PartName="/ppt/media/image12.png" ContentType="image/png"/>
  <Override PartName="/ppt/media/image15.jpeg" ContentType="image/jpeg"/>
  <Override PartName="/ppt/media/image34.png" ContentType="image/png"/>
  <Override PartName="/ppt/media/image37.jpeg" ContentType="image/jpeg"/>
  <Override PartName="/ppt/media/image14.jpeg" ContentType="image/jpeg"/>
  <Override PartName="/ppt/media/image24.png" ContentType="image/png"/>
  <Override PartName="/ppt/media/image16.png" ContentType="image/png"/>
  <Override PartName="/ppt/media/image33.jpeg" ContentType="image/jpeg"/>
  <Override PartName="/ppt/media/image18.png" ContentType="image/png"/>
  <Override PartName="/ppt/media/image20.png" ContentType="image/png"/>
  <Override PartName="/ppt/media/image21.wmf" ContentType="image/x-wmf"/>
  <Override PartName="/ppt/media/image43.jpeg" ContentType="image/jpeg"/>
  <Override PartName="/ppt/media/image22.png" ContentType="image/png"/>
  <Override PartName="/ppt/media/image38.jpeg" ContentType="image/jpeg"/>
  <Override PartName="/ppt/media/image23.png" ContentType="image/png"/>
  <Override PartName="/ppt/media/image26.jpeg" ContentType="image/jpeg"/>
  <Override PartName="/ppt/media/image45.png" ContentType="image/png"/>
  <Override PartName="/ppt/media/image48.jpeg" ContentType="image/jpeg"/>
  <Override PartName="/ppt/media/image25.png" ContentType="image/png"/>
  <Override PartName="/ppt/media/image46.jpeg" ContentType="image/jpeg"/>
  <Override PartName="/ppt/media/image28.wmf" ContentType="image/x-wmf"/>
  <Override PartName="/ppt/media/image29.wmf" ContentType="image/x-wmf"/>
  <Override PartName="/ppt/media/image31.png" ContentType="image/png"/>
  <Override PartName="/ppt/media/image41.jpeg" ContentType="image/jpeg"/>
  <Override PartName="/ppt/media/image47.jpeg" ContentType="image/jpeg"/>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2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2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2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3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3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3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3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3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3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3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fr-FR" sz="32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1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1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1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1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1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2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2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2800" spc="-1" strike="noStrike">
                <a:solidFill>
                  <a:schemeClr val="dk1"/>
                </a:solidFill>
                <a:latin typeface="Arial"/>
              </a:rPr>
              <a:t>Cliquez pour éditer le format du plan de texte</a:t>
            </a:r>
            <a:endParaRPr b="0" lang="fr-FR" sz="2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2000" spc="-1" strike="noStrike">
                <a:solidFill>
                  <a:schemeClr val="dk1"/>
                </a:solidFill>
                <a:latin typeface="Arial"/>
              </a:rPr>
              <a:t>Second niveau de plan</a:t>
            </a:r>
            <a:endParaRPr b="0" lang="fr-FR" sz="20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2000" spc="-1" strike="noStrike">
                <a:solidFill>
                  <a:schemeClr val="dk1"/>
                </a:solidFill>
                <a:latin typeface="Arial"/>
              </a:rPr>
              <a:t>Cinquième niveau de plan</a:t>
            </a:r>
            <a:endParaRPr b="0" lang="fr-FR" sz="20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2000" spc="-1" strike="noStrike">
                <a:solidFill>
                  <a:schemeClr val="dk1"/>
                </a:solidFill>
                <a:latin typeface="Arial"/>
              </a:rPr>
              <a:t>Sixième niveau de plan</a:t>
            </a:r>
            <a:endParaRPr b="0" lang="fr-FR" sz="20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2000" spc="-1" strike="noStrike">
                <a:solidFill>
                  <a:schemeClr val="dk1"/>
                </a:solidFill>
                <a:latin typeface="Arial"/>
              </a:rPr>
              <a:t>Septième niveau de plan</a:t>
            </a:r>
            <a:endParaRPr b="0" lang="fr-FR" sz="2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wmf"/><Relationship Id="rId5" Type="http://schemas.openxmlformats.org/officeDocument/2006/relationships/image" Target="../media/image5.png"/><Relationship Id="rId6"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jpeg"/><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wmf"/><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9.wmf"/><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jpeg"/><Relationship Id="rId3"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jpeg"/><Relationship Id="rId3" Type="http://schemas.openxmlformats.org/officeDocument/2006/relationships/image" Target="../media/image35.jpeg"/><Relationship Id="rId4" Type="http://schemas.openxmlformats.org/officeDocument/2006/relationships/image" Target="../media/image36.png"/><Relationship Id="rId5" Type="http://schemas.openxmlformats.org/officeDocument/2006/relationships/image" Target="../media/image36.png"/><Relationship Id="rId6"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6.wmf"/><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40.wmf"/><Relationship Id="rId2" Type="http://schemas.openxmlformats.org/officeDocument/2006/relationships/image" Target="../media/image41.jpeg"/><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jpeg"/><Relationship Id="rId6"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image" Target="../media/image46.jpeg"/><Relationship Id="rId3" Type="http://schemas.openxmlformats.org/officeDocument/2006/relationships/image" Target="../media/image47.jpeg"/><Relationship Id="rId4" Type="http://schemas.openxmlformats.org/officeDocument/2006/relationships/image" Target="../media/image48.jpeg"/><Relationship Id="rId5" Type="http://schemas.openxmlformats.org/officeDocument/2006/relationships/image" Target="../media/image49.png"/><Relationship Id="rId6"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image" Target="../media/image9.png"/><Relationship Id="rId4"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png"/><Relationship Id="rId3" Type="http://schemas.openxmlformats.org/officeDocument/2006/relationships/image" Target="../media/image17.jpeg"/><Relationship Id="rId4" Type="http://schemas.openxmlformats.org/officeDocument/2006/relationships/image" Target="../media/image18.png"/><Relationship Id="rId5" Type="http://schemas.openxmlformats.org/officeDocument/2006/relationships/image" Target="../media/image19.jpeg"/><Relationship Id="rId6" Type="http://schemas.openxmlformats.org/officeDocument/2006/relationships/image" Target="../media/image20.png"/><Relationship Id="rId7" Type="http://schemas.openxmlformats.org/officeDocument/2006/relationships/image" Target="../media/image21.wmf"/><Relationship Id="rId8" Type="http://schemas.openxmlformats.org/officeDocument/2006/relationships/image" Target="../media/image22.png"/><Relationship Id="rId9"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23.pn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24.pn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TextShape 1"/>
          <p:cNvSpPr/>
          <p:nvPr/>
        </p:nvSpPr>
        <p:spPr>
          <a:xfrm>
            <a:off x="1523880" y="512640"/>
            <a:ext cx="9141840" cy="855000"/>
          </a:xfrm>
          <a:prstGeom prst="rect">
            <a:avLst/>
          </a:prstGeom>
          <a:noFill/>
          <a:ln w="0">
            <a:noFill/>
          </a:ln>
        </p:spPr>
        <p:style>
          <a:lnRef idx="0"/>
          <a:fillRef idx="0"/>
          <a:effectRef idx="0"/>
          <a:fontRef idx="minor"/>
        </p:style>
        <p:txBody>
          <a:bodyPr lIns="0" rIns="0" tIns="0" bIns="0" anchor="ctr">
            <a:normAutofit fontScale="93333"/>
          </a:bodyPr>
          <a:p>
            <a:pPr defTabSz="914400">
              <a:lnSpc>
                <a:spcPct val="90000"/>
              </a:lnSpc>
            </a:pPr>
            <a:r>
              <a:rPr b="0" lang="fr-FR" sz="4400" spc="-1" strike="noStrike">
                <a:solidFill>
                  <a:srgbClr val="548235"/>
                </a:solidFill>
                <a:latin typeface="Arial"/>
                <a:ea typeface="DejaVu Sans"/>
              </a:rPr>
              <a:t>L’ORIENTATION APRÈS LE COLLEGE</a:t>
            </a:r>
            <a:endParaRPr b="0" lang="fr-FR" sz="4400" spc="-1" strike="noStrike">
              <a:solidFill>
                <a:srgbClr val="000000"/>
              </a:solidFill>
              <a:latin typeface="Arial"/>
            </a:endParaRPr>
          </a:p>
        </p:txBody>
      </p:sp>
      <p:sp>
        <p:nvSpPr>
          <p:cNvPr id="39" name="CustomShape 3"/>
          <p:cNvSpPr/>
          <p:nvPr/>
        </p:nvSpPr>
        <p:spPr>
          <a:xfrm>
            <a:off x="7272360" y="5491080"/>
            <a:ext cx="3223800" cy="594720"/>
          </a:xfrm>
          <a:prstGeom prst="rect">
            <a:avLst/>
          </a:prstGeom>
          <a:noFill/>
          <a:ln w="12600">
            <a:noFill/>
          </a:ln>
        </p:spPr>
        <p:style>
          <a:lnRef idx="0"/>
          <a:fillRef idx="0"/>
          <a:effectRef idx="0"/>
          <a:fontRef idx="minor"/>
        </p:style>
        <p:txBody>
          <a:bodyPr lIns="34200" rIns="34200" tIns="34200" bIns="34200" anchor="t">
            <a:normAutofit/>
          </a:bodyPr>
          <a:p>
            <a:pPr algn="r" defTabSz="914400">
              <a:lnSpc>
                <a:spcPct val="100000"/>
              </a:lnSpc>
              <a:spcBef>
                <a:spcPts val="499"/>
              </a:spcBef>
            </a:pPr>
            <a:r>
              <a:rPr b="0" lang="fr-FR" sz="1600" spc="-1" strike="noStrike">
                <a:solidFill>
                  <a:srgbClr val="888888"/>
                </a:solidFill>
                <a:latin typeface="Arial"/>
                <a:ea typeface="DejaVu Sans"/>
              </a:rPr>
              <a:t>Collège J LAURENT 2024 2025</a:t>
            </a:r>
            <a:endParaRPr b="0" lang="fr-FR" sz="1600" spc="-1" strike="noStrike">
              <a:solidFill>
                <a:srgbClr val="000000"/>
              </a:solidFill>
              <a:latin typeface="Arial"/>
            </a:endParaRPr>
          </a:p>
        </p:txBody>
      </p:sp>
      <p:pic>
        <p:nvPicPr>
          <p:cNvPr id="40" name="Picture 6" descr=""/>
          <p:cNvPicPr/>
          <p:nvPr/>
        </p:nvPicPr>
        <p:blipFill>
          <a:blip r:embed="rId1"/>
          <a:srcRect l="23155" t="1933" r="7970" b="1680"/>
          <a:stretch/>
        </p:blipFill>
        <p:spPr>
          <a:xfrm>
            <a:off x="3417840" y="3024360"/>
            <a:ext cx="2793600" cy="2763360"/>
          </a:xfrm>
          <a:prstGeom prst="rect">
            <a:avLst/>
          </a:prstGeom>
          <a:ln w="0">
            <a:noFill/>
          </a:ln>
        </p:spPr>
      </p:pic>
      <p:pic>
        <p:nvPicPr>
          <p:cNvPr id="41" name="Picture 12" descr=""/>
          <p:cNvPicPr/>
          <p:nvPr/>
        </p:nvPicPr>
        <p:blipFill>
          <a:blip r:embed="rId2"/>
          <a:srcRect l="16531" t="0" r="17960" b="0"/>
          <a:stretch/>
        </p:blipFill>
        <p:spPr>
          <a:xfrm>
            <a:off x="2212920" y="4146480"/>
            <a:ext cx="1074240" cy="1640880"/>
          </a:xfrm>
          <a:prstGeom prst="rect">
            <a:avLst/>
          </a:prstGeom>
          <a:ln w="0">
            <a:noFill/>
          </a:ln>
        </p:spPr>
      </p:pic>
      <p:pic>
        <p:nvPicPr>
          <p:cNvPr id="42" name="Picture 2" descr=""/>
          <p:cNvPicPr/>
          <p:nvPr/>
        </p:nvPicPr>
        <p:blipFill>
          <a:blip r:embed="rId3"/>
          <a:stretch/>
        </p:blipFill>
        <p:spPr>
          <a:xfrm>
            <a:off x="4600440" y="2309760"/>
            <a:ext cx="6093720" cy="3007800"/>
          </a:xfrm>
          <a:prstGeom prst="rect">
            <a:avLst/>
          </a:prstGeom>
          <a:ln w="0">
            <a:noFill/>
          </a:ln>
        </p:spPr>
      </p:pic>
      <p:pic>
        <p:nvPicPr>
          <p:cNvPr id="43" name="Picture 2" descr=""/>
          <p:cNvPicPr/>
          <p:nvPr/>
        </p:nvPicPr>
        <p:blipFill>
          <a:blip r:embed="rId4">
            <a:alphaModFix amt="0"/>
          </a:blip>
          <a:stretch/>
        </p:blipFill>
        <p:spPr>
          <a:xfrm>
            <a:off x="1816920" y="1211760"/>
            <a:ext cx="1722600" cy="2193840"/>
          </a:xfrm>
          <a:prstGeom prst="rect">
            <a:avLst/>
          </a:prstGeom>
          <a:ln w="0">
            <a:noFill/>
          </a:ln>
        </p:spPr>
      </p:pic>
      <p:pic>
        <p:nvPicPr>
          <p:cNvPr id="44" name="Image 1" descr=""/>
          <p:cNvPicPr/>
          <p:nvPr/>
        </p:nvPicPr>
        <p:blipFill>
          <a:blip r:embed="rId5"/>
          <a:stretch/>
        </p:blipFill>
        <p:spPr>
          <a:xfrm>
            <a:off x="8301960" y="6259680"/>
            <a:ext cx="1426680" cy="30276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8" name="Image 4" descr=""/>
          <p:cNvPicPr/>
          <p:nvPr/>
        </p:nvPicPr>
        <p:blipFill>
          <a:blip r:embed="rId1">
            <a:lum bright="1000"/>
          </a:blip>
          <a:stretch/>
        </p:blipFill>
        <p:spPr>
          <a:xfrm>
            <a:off x="0" y="3430800"/>
            <a:ext cx="12121920" cy="3192840"/>
          </a:xfrm>
          <a:prstGeom prst="rect">
            <a:avLst/>
          </a:prstGeom>
          <a:ln w="0">
            <a:noFill/>
          </a:ln>
        </p:spPr>
      </p:pic>
      <p:sp>
        <p:nvSpPr>
          <p:cNvPr id="199" name="CustomShape 1"/>
          <p:cNvSpPr/>
          <p:nvPr/>
        </p:nvSpPr>
        <p:spPr>
          <a:xfrm>
            <a:off x="282240" y="245880"/>
            <a:ext cx="7818120" cy="997200"/>
          </a:xfrm>
          <a:prstGeom prst="rect">
            <a:avLst/>
          </a:prstGeom>
          <a:noFill/>
          <a:ln w="12600">
            <a:noFill/>
          </a:ln>
        </p:spPr>
        <p:style>
          <a:lnRef idx="0"/>
          <a:fillRef idx="0"/>
          <a:effectRef idx="0"/>
          <a:fontRef idx="minor"/>
        </p:style>
        <p:txBody>
          <a:bodyPr lIns="45720" rIns="45720" tIns="45000" bIns="45000" anchor="ctr">
            <a:noAutofit/>
          </a:bodyPr>
          <a:p>
            <a:pPr defTabSz="914400">
              <a:lnSpc>
                <a:spcPct val="90000"/>
              </a:lnSpc>
            </a:pPr>
            <a:r>
              <a:rPr b="1" lang="fr-FR" sz="5000" spc="-1" strike="noStrike">
                <a:solidFill>
                  <a:srgbClr val="000000"/>
                </a:solidFill>
                <a:latin typeface="Calibri "/>
                <a:ea typeface="Trebuchet MS"/>
              </a:rPr>
              <a:t>La voie professionnelle</a:t>
            </a:r>
            <a:endParaRPr b="0" lang="fr-FR" sz="5000" spc="-1" strike="noStrike">
              <a:solidFill>
                <a:srgbClr val="000000"/>
              </a:solidFill>
              <a:latin typeface="Arial"/>
            </a:endParaRPr>
          </a:p>
        </p:txBody>
      </p:sp>
      <p:sp>
        <p:nvSpPr>
          <p:cNvPr id="200" name="CustomShape 2"/>
          <p:cNvSpPr/>
          <p:nvPr/>
        </p:nvSpPr>
        <p:spPr>
          <a:xfrm>
            <a:off x="510120" y="1261800"/>
            <a:ext cx="9141840" cy="1104840"/>
          </a:xfrm>
          <a:prstGeom prst="rect">
            <a:avLst/>
          </a:prstGeom>
          <a:noFill/>
          <a:ln w="12600">
            <a:noFill/>
          </a:ln>
        </p:spPr>
        <p:style>
          <a:lnRef idx="0"/>
          <a:fillRef idx="0"/>
          <a:effectRef idx="0"/>
          <a:fontRef idx="minor"/>
        </p:style>
        <p:txBody>
          <a:bodyPr lIns="45720" rIns="45720" tIns="45000" bIns="45000" anchor="t">
            <a:noAutofit/>
          </a:bodyPr>
          <a:p>
            <a:pPr marL="163440" indent="-162000" defTabSz="914400">
              <a:lnSpc>
                <a:spcPct val="100000"/>
              </a:lnSpc>
              <a:spcBef>
                <a:spcPts val="400"/>
              </a:spcBef>
              <a:buClr>
                <a:srgbClr val="000000"/>
              </a:buClr>
              <a:buFont typeface="Arial"/>
              <a:buChar char="■"/>
            </a:pPr>
            <a:r>
              <a:rPr b="0" lang="fr-FR" sz="1800" spc="-1" strike="noStrike">
                <a:solidFill>
                  <a:srgbClr val="000000"/>
                </a:solidFill>
                <a:latin typeface="Arial"/>
                <a:ea typeface="Arial"/>
              </a:rPr>
              <a:t> </a:t>
            </a:r>
            <a:r>
              <a:rPr b="1" lang="fr-FR" sz="1800" spc="-1" strike="noStrike">
                <a:solidFill>
                  <a:srgbClr val="000000"/>
                </a:solidFill>
                <a:latin typeface="Arial"/>
                <a:ea typeface="Arial"/>
              </a:rPr>
              <a:t>2 diplômes </a:t>
            </a:r>
            <a:r>
              <a:rPr b="0" lang="fr-FR" sz="1800" spc="-1" strike="noStrike">
                <a:solidFill>
                  <a:srgbClr val="000000"/>
                </a:solidFill>
                <a:latin typeface="Arial"/>
                <a:ea typeface="Arial"/>
              </a:rPr>
              <a:t>peuvent être préparés :</a:t>
            </a:r>
            <a:br>
              <a:rPr sz="1800"/>
            </a:br>
            <a:r>
              <a:rPr b="0" lang="fr-FR" sz="1800" spc="-1" strike="noStrike">
                <a:solidFill>
                  <a:srgbClr val="000000"/>
                </a:solidFill>
                <a:latin typeface="Arial"/>
                <a:ea typeface="Arial"/>
              </a:rPr>
              <a:t>&gt; Le</a:t>
            </a:r>
            <a:r>
              <a:rPr b="1" lang="fr-FR" sz="1800" spc="-1" strike="noStrike">
                <a:solidFill>
                  <a:srgbClr val="000000"/>
                </a:solidFill>
                <a:latin typeface="Arial"/>
                <a:ea typeface="Arial"/>
              </a:rPr>
              <a:t> CAP </a:t>
            </a:r>
            <a:r>
              <a:rPr b="0" lang="fr-FR" sz="1800" spc="-1" strike="noStrike">
                <a:solidFill>
                  <a:srgbClr val="000000"/>
                </a:solidFill>
                <a:latin typeface="Arial"/>
                <a:ea typeface="Arial"/>
              </a:rPr>
              <a:t>en 2 ans</a:t>
            </a:r>
            <a:br>
              <a:rPr sz="1800"/>
            </a:br>
            <a:r>
              <a:rPr b="1" lang="fr-FR" sz="1400" spc="-1" strike="noStrike">
                <a:solidFill>
                  <a:srgbClr val="000000"/>
                </a:solidFill>
                <a:latin typeface="Arial"/>
                <a:ea typeface="Arial"/>
              </a:rPr>
              <a:t>&gt; </a:t>
            </a:r>
            <a:r>
              <a:rPr b="0" lang="fr-FR" sz="1800" spc="-1" strike="noStrike">
                <a:solidFill>
                  <a:srgbClr val="000000"/>
                </a:solidFill>
                <a:latin typeface="Arial"/>
                <a:ea typeface="Arial"/>
              </a:rPr>
              <a:t>Le</a:t>
            </a:r>
            <a:r>
              <a:rPr b="1" lang="fr-FR" sz="1800" spc="-1" strike="noStrike">
                <a:solidFill>
                  <a:srgbClr val="000000"/>
                </a:solidFill>
                <a:latin typeface="Arial"/>
                <a:ea typeface="Arial"/>
              </a:rPr>
              <a:t> Baccalauréat Professionnel </a:t>
            </a:r>
            <a:r>
              <a:rPr b="0" lang="fr-FR" sz="1800" spc="-1" strike="noStrike">
                <a:solidFill>
                  <a:srgbClr val="000000"/>
                </a:solidFill>
                <a:latin typeface="Arial"/>
                <a:ea typeface="Arial"/>
              </a:rPr>
              <a:t>en 3 ans </a:t>
            </a:r>
            <a:endParaRPr b="0" lang="fr-FR" sz="1800" spc="-1" strike="noStrike">
              <a:solidFill>
                <a:srgbClr val="000000"/>
              </a:solidFill>
              <a:latin typeface="Arial"/>
            </a:endParaRPr>
          </a:p>
          <a:p>
            <a:pPr defTabSz="914400">
              <a:lnSpc>
                <a:spcPct val="100000"/>
              </a:lnSpc>
            </a:pPr>
            <a:endParaRPr b="0" lang="fr-FR" sz="1800" spc="-1" strike="noStrike">
              <a:solidFill>
                <a:srgbClr val="000000"/>
              </a:solidFill>
              <a:latin typeface="Arial"/>
            </a:endParaRPr>
          </a:p>
          <a:p>
            <a:pPr marL="163440" indent="-162000" defTabSz="914400">
              <a:lnSpc>
                <a:spcPct val="100000"/>
              </a:lnSpc>
              <a:spcBef>
                <a:spcPts val="400"/>
              </a:spcBef>
              <a:buClr>
                <a:srgbClr val="000000"/>
              </a:buClr>
              <a:buFont typeface="Arial"/>
              <a:buChar char="■"/>
            </a:pPr>
            <a:r>
              <a:rPr b="0" lang="fr-FR" sz="1800" spc="-1" strike="noStrike">
                <a:solidFill>
                  <a:srgbClr val="000000"/>
                </a:solidFill>
                <a:latin typeface="Arial"/>
                <a:ea typeface="Arial"/>
              </a:rPr>
              <a:t> </a:t>
            </a:r>
            <a:r>
              <a:rPr b="0" lang="fr-FR" sz="1800" spc="-1" strike="noStrike">
                <a:solidFill>
                  <a:srgbClr val="000000"/>
                </a:solidFill>
                <a:latin typeface="Arial"/>
                <a:ea typeface="Arial"/>
              </a:rPr>
              <a:t>Permet </a:t>
            </a:r>
            <a:r>
              <a:rPr b="1" lang="fr-FR" sz="1800" spc="-1" strike="noStrike">
                <a:solidFill>
                  <a:srgbClr val="000000"/>
                </a:solidFill>
                <a:latin typeface="Arial"/>
                <a:ea typeface="Arial"/>
              </a:rPr>
              <a:t>d’apprendre un métier </a:t>
            </a:r>
            <a:r>
              <a:rPr b="0" lang="fr-FR" sz="1800" spc="-1" strike="noStrike">
                <a:solidFill>
                  <a:srgbClr val="000000"/>
                </a:solidFill>
                <a:latin typeface="Arial"/>
                <a:ea typeface="Arial"/>
              </a:rPr>
              <a:t>(situé dans différents domaines) :</a:t>
            </a:r>
            <a:endParaRPr b="0" lang="fr-FR" sz="1800" spc="-1" strike="noStrike">
              <a:solidFill>
                <a:srgbClr val="000000"/>
              </a:solidFill>
              <a:latin typeface="Arial"/>
            </a:endParaRPr>
          </a:p>
          <a:p>
            <a:pPr marL="163440" indent="-162000" defTabSz="914400">
              <a:lnSpc>
                <a:spcPct val="100000"/>
              </a:lnSpc>
              <a:spcBef>
                <a:spcPts val="400"/>
              </a:spcBef>
              <a:buClr>
                <a:srgbClr val="000000"/>
              </a:buClr>
              <a:buFont typeface="Arial"/>
              <a:buChar char="■"/>
            </a:pPr>
            <a:r>
              <a:rPr b="0" lang="fr-FR" sz="1800" spc="-1" strike="noStrike">
                <a:solidFill>
                  <a:srgbClr val="000000"/>
                </a:solidFill>
                <a:latin typeface="Arial"/>
                <a:ea typeface="DejaVu Sans"/>
              </a:rPr>
              <a:t> </a:t>
            </a:r>
            <a:r>
              <a:rPr b="0" lang="fr-FR" sz="1800" spc="-1" strike="noStrike">
                <a:solidFill>
                  <a:srgbClr val="000000"/>
                </a:solidFill>
                <a:latin typeface="Arial"/>
                <a:ea typeface="DejaVu Sans"/>
              </a:rPr>
              <a:t>Individualisation du suivi des élèves ; travail en petits groupes et en équipes</a:t>
            </a:r>
            <a:endParaRPr b="0" lang="fr-FR" sz="1800" spc="-1" strike="noStrike">
              <a:solidFill>
                <a:srgbClr val="000000"/>
              </a:solidFill>
              <a:latin typeface="Arial"/>
            </a:endParaRPr>
          </a:p>
        </p:txBody>
      </p:sp>
      <p:pic>
        <p:nvPicPr>
          <p:cNvPr id="201" name="1beb444e432498dd0cd1f64ebe774048.jpg" descr=""/>
          <p:cNvPicPr/>
          <p:nvPr/>
        </p:nvPicPr>
        <p:blipFill>
          <a:blip r:embed="rId2"/>
          <a:stretch/>
        </p:blipFill>
        <p:spPr>
          <a:xfrm>
            <a:off x="9540720" y="554400"/>
            <a:ext cx="2133360" cy="1722600"/>
          </a:xfrm>
          <a:prstGeom prst="rect">
            <a:avLst/>
          </a:prstGeom>
          <a:ln w="12600">
            <a:noFill/>
          </a:ln>
        </p:spPr>
      </p:pic>
      <p:sp>
        <p:nvSpPr>
          <p:cNvPr id="202" name="CustomShape 3"/>
          <p:cNvSpPr/>
          <p:nvPr/>
        </p:nvSpPr>
        <p:spPr>
          <a:xfrm flipH="1">
            <a:off x="7847640" y="554400"/>
            <a:ext cx="1985400" cy="1188000"/>
          </a:xfrm>
          <a:prstGeom prst="wedgeEllipseCallout">
            <a:avLst>
              <a:gd name="adj1" fmla="val -49385"/>
              <a:gd name="adj2" fmla="val 63150"/>
            </a:avLst>
          </a:prstGeom>
          <a:solidFill>
            <a:srgbClr val="ffffff"/>
          </a:solidFill>
          <a:ln cap="rnd" w="50760">
            <a:solidFill>
              <a:srgbClr val="5b9bd5"/>
            </a:solidFill>
            <a:custDash>
              <a:ds d="200000" sp="200000"/>
            </a:custDash>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203" name="CustomShape 4"/>
          <p:cNvSpPr/>
          <p:nvPr/>
        </p:nvSpPr>
        <p:spPr>
          <a:xfrm rot="21120000">
            <a:off x="8702280" y="1202760"/>
            <a:ext cx="928440" cy="355680"/>
          </a:xfrm>
          <a:prstGeom prst="rect">
            <a:avLst/>
          </a:prstGeom>
          <a:noFill/>
          <a:ln w="12600">
            <a:noFill/>
          </a:ln>
        </p:spPr>
        <p:style>
          <a:lnRef idx="0"/>
          <a:fillRef idx="0"/>
          <a:effectRef idx="0"/>
          <a:fontRef idx="minor"/>
        </p:style>
        <p:txBody>
          <a:bodyPr wrap="none" lIns="45720" rIns="45720" tIns="45000" bIns="45000" anchor="t">
            <a:noAutofit/>
          </a:bodyPr>
          <a:p>
            <a:pPr defTabSz="914400">
              <a:lnSpc>
                <a:spcPct val="100000"/>
              </a:lnSpc>
            </a:pPr>
            <a:r>
              <a:rPr b="0" lang="fr-FR" sz="1200" spc="-1" strike="noStrike">
                <a:solidFill>
                  <a:srgbClr val="000000"/>
                </a:solidFill>
                <a:latin typeface="Calibri"/>
                <a:ea typeface="Calibri"/>
              </a:rPr>
              <a:t>Pratiquer</a:t>
            </a:r>
            <a:endParaRPr b="0" lang="fr-FR" sz="1200" spc="-1" strike="noStrike">
              <a:solidFill>
                <a:srgbClr val="000000"/>
              </a:solidFill>
              <a:latin typeface="Arial"/>
            </a:endParaRPr>
          </a:p>
        </p:txBody>
      </p:sp>
      <p:sp>
        <p:nvSpPr>
          <p:cNvPr id="204" name="CustomShape 5"/>
          <p:cNvSpPr/>
          <p:nvPr/>
        </p:nvSpPr>
        <p:spPr>
          <a:xfrm rot="21120000">
            <a:off x="8373960" y="881280"/>
            <a:ext cx="1098000" cy="355680"/>
          </a:xfrm>
          <a:prstGeom prst="rect">
            <a:avLst/>
          </a:prstGeom>
          <a:noFill/>
          <a:ln w="12600">
            <a:noFill/>
          </a:ln>
        </p:spPr>
        <p:style>
          <a:lnRef idx="0"/>
          <a:fillRef idx="0"/>
          <a:effectRef idx="0"/>
          <a:fontRef idx="minor"/>
        </p:style>
        <p:txBody>
          <a:bodyPr wrap="none" lIns="45720" rIns="45720" tIns="45000" bIns="45000" anchor="t">
            <a:noAutofit/>
          </a:bodyPr>
          <a:p>
            <a:pPr defTabSz="914400">
              <a:lnSpc>
                <a:spcPct val="100000"/>
              </a:lnSpc>
            </a:pPr>
            <a:r>
              <a:rPr b="0" lang="fr-FR" sz="1200" spc="-1" strike="noStrike">
                <a:solidFill>
                  <a:srgbClr val="000000"/>
                </a:solidFill>
                <a:latin typeface="Calibri"/>
                <a:ea typeface="Calibri"/>
              </a:rPr>
              <a:t>Reproduire</a:t>
            </a:r>
            <a:endParaRPr b="0" lang="fr-FR" sz="1200" spc="-1" strike="noStrike">
              <a:solidFill>
                <a:srgbClr val="000000"/>
              </a:solidFill>
              <a:latin typeface="Arial"/>
            </a:endParaRPr>
          </a:p>
        </p:txBody>
      </p:sp>
      <p:sp>
        <p:nvSpPr>
          <p:cNvPr id="205" name="CustomShape 6"/>
          <p:cNvSpPr/>
          <p:nvPr/>
        </p:nvSpPr>
        <p:spPr>
          <a:xfrm rot="21120000">
            <a:off x="8087760" y="717120"/>
            <a:ext cx="1578960" cy="356040"/>
          </a:xfrm>
          <a:prstGeom prst="rect">
            <a:avLst/>
          </a:prstGeom>
          <a:noFill/>
          <a:ln w="12600">
            <a:noFill/>
          </a:ln>
        </p:spPr>
        <p:style>
          <a:lnRef idx="0"/>
          <a:fillRef idx="0"/>
          <a:effectRef idx="0"/>
          <a:fontRef idx="minor"/>
        </p:style>
        <p:txBody>
          <a:bodyPr wrap="none" lIns="45720" rIns="45720" tIns="45000" bIns="45000" anchor="t">
            <a:noAutofit/>
          </a:bodyPr>
          <a:p>
            <a:pPr defTabSz="914400">
              <a:lnSpc>
                <a:spcPct val="100000"/>
              </a:lnSpc>
            </a:pPr>
            <a:r>
              <a:rPr b="0" lang="fr-FR" sz="1200" spc="-1" strike="noStrike">
                <a:solidFill>
                  <a:srgbClr val="000000"/>
                </a:solidFill>
                <a:latin typeface="Calibri"/>
                <a:ea typeface="Calibri"/>
              </a:rPr>
              <a:t>Aimer le concret</a:t>
            </a:r>
            <a:endParaRPr b="0" lang="fr-FR" sz="1200" spc="-1" strike="noStrike">
              <a:solidFill>
                <a:srgbClr val="000000"/>
              </a:solidFill>
              <a:latin typeface="Arial"/>
            </a:endParaRPr>
          </a:p>
        </p:txBody>
      </p:sp>
      <p:sp>
        <p:nvSpPr>
          <p:cNvPr id="206" name="CustomShape 7"/>
          <p:cNvSpPr/>
          <p:nvPr/>
        </p:nvSpPr>
        <p:spPr>
          <a:xfrm rot="21120000">
            <a:off x="8562600" y="1039320"/>
            <a:ext cx="918000" cy="355680"/>
          </a:xfrm>
          <a:prstGeom prst="rect">
            <a:avLst/>
          </a:prstGeom>
          <a:noFill/>
          <a:ln w="12600">
            <a:noFill/>
          </a:ln>
        </p:spPr>
        <p:style>
          <a:lnRef idx="0"/>
          <a:fillRef idx="0"/>
          <a:effectRef idx="0"/>
          <a:fontRef idx="minor"/>
        </p:style>
        <p:txBody>
          <a:bodyPr wrap="none" lIns="45720" rIns="45720" tIns="45000" bIns="45000" anchor="t">
            <a:noAutofit/>
          </a:bodyPr>
          <a:p>
            <a:pPr defTabSz="914400">
              <a:lnSpc>
                <a:spcPct val="100000"/>
              </a:lnSpc>
            </a:pPr>
            <a:r>
              <a:rPr b="0" lang="fr-FR" sz="1200" spc="-1" strike="noStrike">
                <a:solidFill>
                  <a:srgbClr val="000000"/>
                </a:solidFill>
                <a:latin typeface="Calibri"/>
                <a:ea typeface="Calibri"/>
              </a:rPr>
              <a:t>Observer</a:t>
            </a:r>
            <a:endParaRPr b="0" lang="fr-FR"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CustomShape 1"/>
          <p:cNvSpPr/>
          <p:nvPr/>
        </p:nvSpPr>
        <p:spPr>
          <a:xfrm>
            <a:off x="353520" y="531000"/>
            <a:ext cx="8687160" cy="600840"/>
          </a:xfrm>
          <a:prstGeom prst="rect">
            <a:avLst/>
          </a:prstGeom>
          <a:noFill/>
          <a:ln w="12600">
            <a:noFill/>
          </a:ln>
        </p:spPr>
        <p:style>
          <a:lnRef idx="0"/>
          <a:fillRef idx="0"/>
          <a:effectRef idx="0"/>
          <a:fontRef idx="minor"/>
        </p:style>
        <p:txBody>
          <a:bodyPr lIns="45720" rIns="45720" tIns="45000" bIns="45000" anchor="ctr">
            <a:noAutofit/>
          </a:bodyPr>
          <a:p>
            <a:pPr defTabSz="914400">
              <a:lnSpc>
                <a:spcPct val="90000"/>
              </a:lnSpc>
            </a:pPr>
            <a:r>
              <a:rPr b="1" lang="fr-FR" sz="3800" spc="-1" strike="noStrike">
                <a:solidFill>
                  <a:srgbClr val="000000"/>
                </a:solidFill>
                <a:latin typeface="Calibri Light"/>
                <a:ea typeface="Calibri Light"/>
              </a:rPr>
              <a:t>Le CAP</a:t>
            </a:r>
            <a:endParaRPr b="0" lang="fr-FR" sz="3800" spc="-1" strike="noStrike">
              <a:solidFill>
                <a:srgbClr val="000000"/>
              </a:solidFill>
              <a:latin typeface="Arial"/>
            </a:endParaRPr>
          </a:p>
          <a:p>
            <a:pPr defTabSz="914400">
              <a:lnSpc>
                <a:spcPct val="90000"/>
              </a:lnSpc>
            </a:pPr>
            <a:r>
              <a:rPr b="1" lang="fr-FR" sz="3800" spc="-1" strike="noStrike">
                <a:solidFill>
                  <a:srgbClr val="000000"/>
                </a:solidFill>
                <a:latin typeface="Calibri Light"/>
                <a:ea typeface="Calibri Light"/>
              </a:rPr>
              <a:t>C</a:t>
            </a:r>
            <a:r>
              <a:rPr b="0" lang="fr-FR" sz="3800" spc="-1" strike="noStrike">
                <a:solidFill>
                  <a:srgbClr val="000000"/>
                </a:solidFill>
                <a:latin typeface="Calibri Light"/>
                <a:ea typeface="Calibri Light"/>
              </a:rPr>
              <a:t>ertificat d’</a:t>
            </a:r>
            <a:r>
              <a:rPr b="1" lang="fr-FR" sz="3800" spc="-1" strike="noStrike">
                <a:solidFill>
                  <a:srgbClr val="000000"/>
                </a:solidFill>
                <a:latin typeface="Calibri Light"/>
                <a:ea typeface="Calibri Light"/>
              </a:rPr>
              <a:t>A</a:t>
            </a:r>
            <a:r>
              <a:rPr b="0" lang="fr-FR" sz="3800" spc="-1" strike="noStrike">
                <a:solidFill>
                  <a:srgbClr val="000000"/>
                </a:solidFill>
                <a:latin typeface="Calibri Light"/>
                <a:ea typeface="Calibri Light"/>
              </a:rPr>
              <a:t>ptitude </a:t>
            </a:r>
            <a:r>
              <a:rPr b="1" lang="fr-FR" sz="3800" spc="-1" strike="noStrike">
                <a:solidFill>
                  <a:srgbClr val="000000"/>
                </a:solidFill>
                <a:latin typeface="Calibri Light"/>
                <a:ea typeface="Calibri Light"/>
              </a:rPr>
              <a:t>P</a:t>
            </a:r>
            <a:r>
              <a:rPr b="0" lang="fr-FR" sz="3800" spc="-1" strike="noStrike">
                <a:solidFill>
                  <a:srgbClr val="000000"/>
                </a:solidFill>
                <a:latin typeface="Calibri Light"/>
                <a:ea typeface="Calibri Light"/>
              </a:rPr>
              <a:t>rofessionnelle</a:t>
            </a:r>
            <a:endParaRPr b="0" lang="fr-FR" sz="3800" spc="-1" strike="noStrike">
              <a:solidFill>
                <a:srgbClr val="000000"/>
              </a:solidFill>
              <a:latin typeface="Arial"/>
            </a:endParaRPr>
          </a:p>
        </p:txBody>
      </p:sp>
      <p:pic>
        <p:nvPicPr>
          <p:cNvPr id="208" name="Picture 2" descr=""/>
          <p:cNvPicPr/>
          <p:nvPr/>
        </p:nvPicPr>
        <p:blipFill>
          <a:blip r:embed="rId1"/>
          <a:stretch/>
        </p:blipFill>
        <p:spPr>
          <a:xfrm>
            <a:off x="137160" y="2901600"/>
            <a:ext cx="4040640" cy="3709440"/>
          </a:xfrm>
          <a:prstGeom prst="rect">
            <a:avLst/>
          </a:prstGeom>
          <a:ln w="12600">
            <a:noFill/>
          </a:ln>
        </p:spPr>
      </p:pic>
      <p:grpSp>
        <p:nvGrpSpPr>
          <p:cNvPr id="209" name="Group 2"/>
          <p:cNvGrpSpPr/>
          <p:nvPr/>
        </p:nvGrpSpPr>
        <p:grpSpPr>
          <a:xfrm>
            <a:off x="5502240" y="4083840"/>
            <a:ext cx="3689640" cy="1861200"/>
            <a:chOff x="5502240" y="4083840"/>
            <a:chExt cx="3689640" cy="1861200"/>
          </a:xfrm>
        </p:grpSpPr>
        <p:sp>
          <p:nvSpPr>
            <p:cNvPr id="210" name="CustomShape 3"/>
            <p:cNvSpPr/>
            <p:nvPr/>
          </p:nvSpPr>
          <p:spPr>
            <a:xfrm>
              <a:off x="5502240" y="4083840"/>
              <a:ext cx="3689640" cy="1861200"/>
            </a:xfrm>
            <a:prstGeom prst="ellipse">
              <a:avLst/>
            </a:prstGeom>
            <a:solidFill>
              <a:srgbClr val="ff826f"/>
            </a:solidFill>
            <a:ln w="12600">
              <a:solidFill>
                <a:srgbClr val="42719b"/>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211" name="CustomShape 4"/>
            <p:cNvSpPr/>
            <p:nvPr/>
          </p:nvSpPr>
          <p:spPr>
            <a:xfrm>
              <a:off x="5972760" y="4356720"/>
              <a:ext cx="2642400" cy="1484280"/>
            </a:xfrm>
            <a:prstGeom prst="rect">
              <a:avLst/>
            </a:prstGeom>
            <a:noFill/>
            <a:ln w="12600">
              <a:noFill/>
            </a:ln>
          </p:spPr>
          <p:style>
            <a:lnRef idx="0"/>
            <a:fillRef idx="0"/>
            <a:effectRef idx="0"/>
            <a:fontRef idx="minor"/>
          </p:style>
          <p:txBody>
            <a:bodyPr lIns="45720" rIns="45720" tIns="45000" bIns="45000" anchor="ctr">
              <a:noAutofit/>
            </a:bodyPr>
            <a:p>
              <a:pPr algn="ctr" defTabSz="914400">
                <a:lnSpc>
                  <a:spcPct val="100000"/>
                </a:lnSpc>
              </a:pPr>
              <a:r>
                <a:rPr b="1" lang="fr-FR" sz="1800" spc="-1" strike="noStrike">
                  <a:solidFill>
                    <a:srgbClr val="000000"/>
                  </a:solidFill>
                  <a:latin typeface="Calibri"/>
                  <a:ea typeface="Calibri"/>
                </a:rPr>
                <a:t>Enseignements généraux </a:t>
              </a:r>
              <a:endParaRPr b="0" lang="fr-FR" sz="1800" spc="-1" strike="noStrike">
                <a:solidFill>
                  <a:srgbClr val="000000"/>
                </a:solidFill>
                <a:latin typeface="Arial"/>
              </a:endParaRPr>
            </a:p>
            <a:p>
              <a:pPr algn="ctr" defTabSz="914400">
                <a:lnSpc>
                  <a:spcPct val="100000"/>
                </a:lnSpc>
              </a:pPr>
              <a:r>
                <a:rPr b="0" lang="fr-FR" sz="1800" spc="-1" strike="noStrike">
                  <a:solidFill>
                    <a:srgbClr val="000000"/>
                  </a:solidFill>
                  <a:latin typeface="Calibri"/>
                  <a:ea typeface="Calibri"/>
                </a:rPr>
                <a:t>(en relation avec les métiers préparés, par exemple : biologie en coiffure)</a:t>
              </a:r>
              <a:endParaRPr b="0" lang="fr-FR" sz="1800" spc="-1" strike="noStrike">
                <a:solidFill>
                  <a:srgbClr val="000000"/>
                </a:solidFill>
                <a:latin typeface="Arial"/>
              </a:endParaRPr>
            </a:p>
          </p:txBody>
        </p:sp>
      </p:grpSp>
      <p:grpSp>
        <p:nvGrpSpPr>
          <p:cNvPr id="212" name="Group 5"/>
          <p:cNvGrpSpPr/>
          <p:nvPr/>
        </p:nvGrpSpPr>
        <p:grpSpPr>
          <a:xfrm>
            <a:off x="8437320" y="3268800"/>
            <a:ext cx="3570840" cy="1792800"/>
            <a:chOff x="8437320" y="3268800"/>
            <a:chExt cx="3570840" cy="1792800"/>
          </a:xfrm>
        </p:grpSpPr>
        <p:sp>
          <p:nvSpPr>
            <p:cNvPr id="213" name="CustomShape 6"/>
            <p:cNvSpPr/>
            <p:nvPr/>
          </p:nvSpPr>
          <p:spPr>
            <a:xfrm>
              <a:off x="8437320" y="3268800"/>
              <a:ext cx="3570840" cy="1792800"/>
            </a:xfrm>
            <a:prstGeom prst="ellipse">
              <a:avLst/>
            </a:prstGeom>
            <a:solidFill>
              <a:srgbClr val="57c6e3"/>
            </a:solidFill>
            <a:ln w="12600">
              <a:solidFill>
                <a:srgbClr val="42719b"/>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214" name="CustomShape 7"/>
            <p:cNvSpPr/>
            <p:nvPr/>
          </p:nvSpPr>
          <p:spPr>
            <a:xfrm>
              <a:off x="9116640" y="3513600"/>
              <a:ext cx="2339280" cy="1192320"/>
            </a:xfrm>
            <a:prstGeom prst="rect">
              <a:avLst/>
            </a:prstGeom>
            <a:solidFill>
              <a:srgbClr val="57c6e3"/>
            </a:solidFill>
            <a:ln w="12600">
              <a:noFill/>
            </a:ln>
          </p:spPr>
          <p:style>
            <a:lnRef idx="0"/>
            <a:fillRef idx="0"/>
            <a:effectRef idx="0"/>
            <a:fontRef idx="minor"/>
          </p:style>
          <p:txBody>
            <a:bodyPr lIns="45720" rIns="45720" tIns="45000" bIns="45000" anchor="ctr">
              <a:noAutofit/>
            </a:bodyPr>
            <a:p>
              <a:pPr algn="ctr" defTabSz="914400">
                <a:lnSpc>
                  <a:spcPct val="100000"/>
                </a:lnSpc>
              </a:pPr>
              <a:r>
                <a:rPr b="1" lang="fr-FR" sz="1800" spc="-1" strike="noStrike">
                  <a:solidFill>
                    <a:srgbClr val="000000"/>
                  </a:solidFill>
                  <a:latin typeface="Calibri"/>
                  <a:ea typeface="Calibri"/>
                </a:rPr>
                <a:t>Enseignements professionnels</a:t>
              </a:r>
              <a:r>
                <a:rPr b="0" lang="fr-FR" sz="1800" spc="-1" strike="noStrike">
                  <a:solidFill>
                    <a:srgbClr val="000000"/>
                  </a:solidFill>
                  <a:latin typeface="Calibri"/>
                  <a:ea typeface="Calibri"/>
                </a:rPr>
                <a:t> (approche concrète, TP, cours en ateliers…)</a:t>
              </a:r>
              <a:endParaRPr b="0" lang="fr-FR" sz="1800" spc="-1" strike="noStrike">
                <a:solidFill>
                  <a:srgbClr val="000000"/>
                </a:solidFill>
                <a:latin typeface="Arial"/>
              </a:endParaRPr>
            </a:p>
          </p:txBody>
        </p:sp>
      </p:grpSp>
      <p:grpSp>
        <p:nvGrpSpPr>
          <p:cNvPr id="215" name="Group 8"/>
          <p:cNvGrpSpPr/>
          <p:nvPr/>
        </p:nvGrpSpPr>
        <p:grpSpPr>
          <a:xfrm>
            <a:off x="8617320" y="4757400"/>
            <a:ext cx="3130560" cy="1529280"/>
            <a:chOff x="8617320" y="4757400"/>
            <a:chExt cx="3130560" cy="1529280"/>
          </a:xfrm>
        </p:grpSpPr>
        <p:sp>
          <p:nvSpPr>
            <p:cNvPr id="216" name="CustomShape 9"/>
            <p:cNvSpPr/>
            <p:nvPr/>
          </p:nvSpPr>
          <p:spPr>
            <a:xfrm>
              <a:off x="8617320" y="4757400"/>
              <a:ext cx="3130560" cy="1529280"/>
            </a:xfrm>
            <a:prstGeom prst="ellipse">
              <a:avLst/>
            </a:prstGeom>
            <a:solidFill>
              <a:srgbClr val="f0f635"/>
            </a:solidFill>
            <a:ln w="12600">
              <a:solidFill>
                <a:srgbClr val="42719b"/>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217" name="CustomShape 10"/>
            <p:cNvSpPr/>
            <p:nvPr/>
          </p:nvSpPr>
          <p:spPr>
            <a:xfrm>
              <a:off x="9111600" y="4999680"/>
              <a:ext cx="2184480" cy="1044360"/>
            </a:xfrm>
            <a:prstGeom prst="rect">
              <a:avLst/>
            </a:prstGeom>
            <a:solidFill>
              <a:srgbClr val="f0f635"/>
            </a:solidFill>
            <a:ln w="12600">
              <a:noFill/>
            </a:ln>
          </p:spPr>
          <p:style>
            <a:lnRef idx="0"/>
            <a:fillRef idx="0"/>
            <a:effectRef idx="0"/>
            <a:fontRef idx="minor"/>
          </p:style>
          <p:txBody>
            <a:bodyPr lIns="45720" rIns="45720" tIns="45000" bIns="45000" anchor="ctr">
              <a:noAutofit/>
            </a:bodyPr>
            <a:p>
              <a:pPr algn="ctr" defTabSz="914400">
                <a:lnSpc>
                  <a:spcPct val="100000"/>
                </a:lnSpc>
              </a:pPr>
              <a:r>
                <a:rPr b="1" lang="fr-FR" sz="1800" spc="-1" strike="noStrike">
                  <a:solidFill>
                    <a:srgbClr val="000000"/>
                  </a:solidFill>
                  <a:latin typeface="Calibri"/>
                  <a:ea typeface="Calibri"/>
                </a:rPr>
                <a:t>STAGES</a:t>
              </a:r>
              <a:endParaRPr b="0" lang="fr-FR" sz="1800" spc="-1" strike="noStrike">
                <a:solidFill>
                  <a:srgbClr val="000000"/>
                </a:solidFill>
                <a:latin typeface="Arial"/>
              </a:endParaRPr>
            </a:p>
            <a:p>
              <a:pPr algn="ctr" defTabSz="914400">
                <a:lnSpc>
                  <a:spcPct val="100000"/>
                </a:lnSpc>
              </a:pPr>
              <a:r>
                <a:rPr b="0" lang="fr-FR" sz="1800" spc="-1" strike="noStrike">
                  <a:solidFill>
                    <a:srgbClr val="000000"/>
                  </a:solidFill>
                  <a:latin typeface="Calibri"/>
                  <a:ea typeface="Calibri"/>
                </a:rPr>
                <a:t>(12 à 14 semaines de stage réparties sur 2 années)</a:t>
              </a:r>
              <a:endParaRPr b="0" lang="fr-FR" sz="1800" spc="-1" strike="noStrike">
                <a:solidFill>
                  <a:srgbClr val="000000"/>
                </a:solidFill>
                <a:latin typeface="Arial"/>
              </a:endParaRPr>
            </a:p>
          </p:txBody>
        </p:sp>
      </p:grpSp>
      <p:sp>
        <p:nvSpPr>
          <p:cNvPr id="218" name="CustomShape 11"/>
          <p:cNvSpPr/>
          <p:nvPr/>
        </p:nvSpPr>
        <p:spPr>
          <a:xfrm>
            <a:off x="58320" y="3488400"/>
            <a:ext cx="2098080" cy="2798280"/>
          </a:xfrm>
          <a:prstGeom prst="ellipse">
            <a:avLst/>
          </a:prstGeom>
          <a:noFill/>
          <a:ln w="3240">
            <a:solidFill>
              <a:srgbClr val="ff0000"/>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219" name="CustomShape 12"/>
          <p:cNvSpPr/>
          <p:nvPr/>
        </p:nvSpPr>
        <p:spPr>
          <a:xfrm>
            <a:off x="395640" y="1415880"/>
            <a:ext cx="9534240" cy="1217520"/>
          </a:xfrm>
          <a:prstGeom prst="rect">
            <a:avLst/>
          </a:prstGeom>
          <a:noFill/>
          <a:ln w="12600">
            <a:noFill/>
          </a:ln>
        </p:spPr>
        <p:style>
          <a:lnRef idx="0"/>
          <a:fillRef idx="0"/>
          <a:effectRef idx="0"/>
          <a:fontRef idx="minor"/>
        </p:style>
        <p:txBody>
          <a:bodyPr lIns="45720" rIns="45720" tIns="45000" bIns="45000" anchor="t">
            <a:noAutofit/>
          </a:bodyPr>
          <a:p>
            <a:pPr marL="1080" defTabSz="914400">
              <a:lnSpc>
                <a:spcPct val="100000"/>
              </a:lnSpc>
              <a:spcBef>
                <a:spcPts val="400"/>
              </a:spcBef>
            </a:pPr>
            <a:r>
              <a:rPr b="0" lang="fr-FR" sz="2000" spc="-1" strike="noStrike">
                <a:solidFill>
                  <a:srgbClr val="000000"/>
                </a:solidFill>
                <a:latin typeface="Calibri "/>
                <a:ea typeface="DejaVu Sans"/>
              </a:rPr>
              <a:t>Environ </a:t>
            </a:r>
            <a:r>
              <a:rPr b="1" lang="fr-FR" sz="2000" spc="-1" strike="noStrike">
                <a:solidFill>
                  <a:srgbClr val="000000"/>
                </a:solidFill>
                <a:latin typeface="Calibri "/>
                <a:ea typeface="DejaVu Sans"/>
              </a:rPr>
              <a:t>200 spécialités</a:t>
            </a:r>
            <a:endParaRPr b="0" lang="fr-FR" sz="2000" spc="-1" strike="noStrike">
              <a:solidFill>
                <a:srgbClr val="000000"/>
              </a:solidFill>
              <a:latin typeface="Arial"/>
            </a:endParaRPr>
          </a:p>
          <a:p>
            <a:pPr marL="1080" defTabSz="914400">
              <a:lnSpc>
                <a:spcPct val="100000"/>
              </a:lnSpc>
              <a:spcBef>
                <a:spcPts val="400"/>
              </a:spcBef>
            </a:pPr>
            <a:r>
              <a:rPr b="0" lang="fr-FR" sz="2000" spc="-1" strike="noStrike">
                <a:solidFill>
                  <a:srgbClr val="000000"/>
                </a:solidFill>
                <a:latin typeface="Calibri "/>
                <a:ea typeface="DejaVu Sans"/>
              </a:rPr>
              <a:t>Approche concrète orientée vers </a:t>
            </a:r>
            <a:r>
              <a:rPr b="1" lang="fr-FR" sz="2000" spc="-1" strike="noStrike">
                <a:solidFill>
                  <a:srgbClr val="000000"/>
                </a:solidFill>
                <a:latin typeface="Calibri "/>
                <a:ea typeface="DejaVu Sans"/>
              </a:rPr>
              <a:t>l’apprentissage d’un métier </a:t>
            </a:r>
            <a:endParaRPr b="0" lang="fr-FR" sz="2000" spc="-1" strike="noStrike">
              <a:solidFill>
                <a:srgbClr val="000000"/>
              </a:solidFill>
              <a:latin typeface="Arial"/>
            </a:endParaRPr>
          </a:p>
          <a:p>
            <a:pPr marL="1080" defTabSz="914400">
              <a:lnSpc>
                <a:spcPct val="100000"/>
              </a:lnSpc>
              <a:spcBef>
                <a:spcPts val="400"/>
              </a:spcBef>
            </a:pPr>
            <a:r>
              <a:rPr b="0" lang="fr-FR" sz="2000" spc="-1" strike="noStrike">
                <a:solidFill>
                  <a:srgbClr val="000000"/>
                </a:solidFill>
                <a:latin typeface="Calibri "/>
                <a:ea typeface="DejaVu Sans"/>
              </a:rPr>
              <a:t>(ex : CAP Fleuriste, CAP Electricien)</a:t>
            </a:r>
            <a:endParaRPr b="0" lang="fr-FR" sz="2000" spc="-1" strike="noStrike">
              <a:solidFill>
                <a:srgbClr val="000000"/>
              </a:solidFill>
              <a:latin typeface="Arial"/>
            </a:endParaRPr>
          </a:p>
          <a:p>
            <a:pPr marL="1080" defTabSz="914400">
              <a:lnSpc>
                <a:spcPct val="100000"/>
              </a:lnSpc>
              <a:spcBef>
                <a:spcPts val="400"/>
              </a:spcBef>
            </a:pPr>
            <a:r>
              <a:rPr b="0" lang="fr-FR" sz="2000" spc="-1" strike="noStrike">
                <a:solidFill>
                  <a:srgbClr val="000000"/>
                </a:solidFill>
                <a:latin typeface="Calibri "/>
                <a:ea typeface="DejaVu Sans"/>
              </a:rPr>
              <a:t>Entrée dans la </a:t>
            </a:r>
            <a:r>
              <a:rPr b="1" lang="fr-FR" sz="2000" spc="-1" strike="noStrike">
                <a:solidFill>
                  <a:srgbClr val="000000"/>
                </a:solidFill>
                <a:latin typeface="Calibri "/>
                <a:ea typeface="DejaVu Sans"/>
              </a:rPr>
              <a:t>vie active </a:t>
            </a:r>
            <a:r>
              <a:rPr b="0" lang="fr-FR" sz="2000" spc="-1" strike="noStrike">
                <a:solidFill>
                  <a:srgbClr val="000000"/>
                </a:solidFill>
                <a:latin typeface="Calibri "/>
                <a:ea typeface="DejaVu Sans"/>
              </a:rPr>
              <a:t>ou possibilité de </a:t>
            </a:r>
            <a:r>
              <a:rPr b="1" lang="fr-FR" sz="2000" spc="-1" strike="noStrike">
                <a:solidFill>
                  <a:srgbClr val="000000"/>
                </a:solidFill>
                <a:latin typeface="Calibri "/>
                <a:ea typeface="DejaVu Sans"/>
              </a:rPr>
              <a:t>poursuites d’étude </a:t>
            </a:r>
            <a:r>
              <a:rPr b="0" lang="fr-FR" sz="1800" spc="-1" strike="noStrike">
                <a:solidFill>
                  <a:srgbClr val="000000"/>
                </a:solidFill>
                <a:latin typeface="Calibri "/>
                <a:ea typeface="DejaVu Sans"/>
              </a:rPr>
              <a:t>(BP, MC, 1</a:t>
            </a:r>
            <a:r>
              <a:rPr b="0" lang="fr-FR" sz="1800" spc="-1" strike="noStrike" baseline="30000">
                <a:solidFill>
                  <a:srgbClr val="000000"/>
                </a:solidFill>
                <a:latin typeface="Calibri "/>
                <a:ea typeface="DejaVu Sans"/>
              </a:rPr>
              <a:t>ère</a:t>
            </a:r>
            <a:r>
              <a:rPr b="0" lang="fr-FR" sz="1800" spc="-1" strike="noStrike">
                <a:solidFill>
                  <a:srgbClr val="000000"/>
                </a:solidFill>
                <a:latin typeface="Calibri "/>
                <a:ea typeface="DejaVu Sans"/>
              </a:rPr>
              <a:t> pro)</a:t>
            </a:r>
            <a:endParaRPr b="0" lang="fr-FR" sz="1800" spc="-1" strike="noStrike">
              <a:solidFill>
                <a:srgbClr val="000000"/>
              </a:solidFill>
              <a:latin typeface="Arial"/>
            </a:endParaRPr>
          </a:p>
        </p:txBody>
      </p:sp>
      <p:pic>
        <p:nvPicPr>
          <p:cNvPr id="220" name="Image 1" descr=""/>
          <p:cNvPicPr/>
          <p:nvPr/>
        </p:nvPicPr>
        <p:blipFill>
          <a:blip r:embed="rId2">
            <a:lum bright="12000"/>
          </a:blip>
          <a:stretch/>
        </p:blipFill>
        <p:spPr>
          <a:xfrm>
            <a:off x="8255160" y="100800"/>
            <a:ext cx="3934440" cy="227520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CustomShape 1"/>
          <p:cNvSpPr/>
          <p:nvPr/>
        </p:nvSpPr>
        <p:spPr>
          <a:xfrm>
            <a:off x="379800" y="384480"/>
            <a:ext cx="6778440" cy="1322280"/>
          </a:xfrm>
          <a:prstGeom prst="rect">
            <a:avLst/>
          </a:prstGeom>
          <a:noFill/>
          <a:ln w="12600">
            <a:noFill/>
          </a:ln>
        </p:spPr>
        <p:style>
          <a:lnRef idx="0"/>
          <a:fillRef idx="0"/>
          <a:effectRef idx="0"/>
          <a:fontRef idx="minor"/>
        </p:style>
        <p:txBody>
          <a:bodyPr lIns="45720" rIns="45720" tIns="45000" bIns="45000" anchor="ctr">
            <a:noAutofit/>
          </a:bodyPr>
          <a:p>
            <a:pPr defTabSz="914400">
              <a:lnSpc>
                <a:spcPct val="90000"/>
              </a:lnSpc>
            </a:pPr>
            <a:r>
              <a:rPr b="1" lang="fr-FR" sz="4100" spc="-1" strike="noStrike">
                <a:solidFill>
                  <a:srgbClr val="000000"/>
                </a:solidFill>
                <a:latin typeface="Calibri Light"/>
                <a:ea typeface="Calibri Light"/>
              </a:rPr>
              <a:t>Le Bac Professionnel</a:t>
            </a:r>
            <a:br>
              <a:rPr sz="4100"/>
            </a:br>
            <a:endParaRPr b="0" lang="fr-FR" sz="4100" spc="-1" strike="noStrike">
              <a:solidFill>
                <a:srgbClr val="000000"/>
              </a:solidFill>
              <a:latin typeface="Arial"/>
            </a:endParaRPr>
          </a:p>
        </p:txBody>
      </p:sp>
      <p:pic>
        <p:nvPicPr>
          <p:cNvPr id="222" name="Picture 2" descr=""/>
          <p:cNvPicPr/>
          <p:nvPr/>
        </p:nvPicPr>
        <p:blipFill>
          <a:blip r:embed="rId1"/>
          <a:stretch/>
        </p:blipFill>
        <p:spPr>
          <a:xfrm>
            <a:off x="184320" y="3400920"/>
            <a:ext cx="3119400" cy="3218760"/>
          </a:xfrm>
          <a:prstGeom prst="rect">
            <a:avLst/>
          </a:prstGeom>
          <a:ln w="12600">
            <a:noFill/>
          </a:ln>
        </p:spPr>
      </p:pic>
      <p:grpSp>
        <p:nvGrpSpPr>
          <p:cNvPr id="223" name="Group 2"/>
          <p:cNvGrpSpPr/>
          <p:nvPr/>
        </p:nvGrpSpPr>
        <p:grpSpPr>
          <a:xfrm>
            <a:off x="5233320" y="4090320"/>
            <a:ext cx="3209400" cy="1574640"/>
            <a:chOff x="5233320" y="4090320"/>
            <a:chExt cx="3209400" cy="1574640"/>
          </a:xfrm>
        </p:grpSpPr>
        <p:sp>
          <p:nvSpPr>
            <p:cNvPr id="224" name="CustomShape 3"/>
            <p:cNvSpPr/>
            <p:nvPr/>
          </p:nvSpPr>
          <p:spPr>
            <a:xfrm>
              <a:off x="5233320" y="4090320"/>
              <a:ext cx="3209400" cy="1574640"/>
            </a:xfrm>
            <a:prstGeom prst="ellipse">
              <a:avLst/>
            </a:prstGeom>
            <a:solidFill>
              <a:srgbClr val="ff7b6b"/>
            </a:solidFill>
            <a:ln w="12600">
              <a:solidFill>
                <a:srgbClr val="42719b"/>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225" name="CustomShape 4"/>
            <p:cNvSpPr/>
            <p:nvPr/>
          </p:nvSpPr>
          <p:spPr>
            <a:xfrm>
              <a:off x="5627520" y="4226400"/>
              <a:ext cx="2421360" cy="1132200"/>
            </a:xfrm>
            <a:prstGeom prst="rect">
              <a:avLst/>
            </a:prstGeom>
            <a:noFill/>
            <a:ln w="12600">
              <a:noFill/>
            </a:ln>
          </p:spPr>
          <p:style>
            <a:lnRef idx="0"/>
            <a:fillRef idx="0"/>
            <a:effectRef idx="0"/>
            <a:fontRef idx="minor"/>
          </p:style>
          <p:txBody>
            <a:bodyPr lIns="45720" rIns="45720" tIns="45000" bIns="45000" anchor="ctr">
              <a:noAutofit/>
            </a:bodyPr>
            <a:p>
              <a:pPr algn="ctr" defTabSz="914400">
                <a:lnSpc>
                  <a:spcPct val="100000"/>
                </a:lnSpc>
              </a:pPr>
              <a:r>
                <a:rPr b="1" lang="fr-FR" sz="1800" spc="-1" strike="noStrike">
                  <a:solidFill>
                    <a:srgbClr val="000000"/>
                  </a:solidFill>
                  <a:latin typeface="Calibri"/>
                  <a:ea typeface="Calibri"/>
                </a:rPr>
                <a:t>Enseignements généraux </a:t>
              </a:r>
              <a:r>
                <a:rPr b="0" lang="fr-FR" sz="1500" spc="-1" strike="noStrike">
                  <a:solidFill>
                    <a:srgbClr val="000000"/>
                  </a:solidFill>
                  <a:latin typeface="Calibri"/>
                  <a:ea typeface="Calibri"/>
                </a:rPr>
                <a:t>(français, mathématiques, langues…)</a:t>
              </a:r>
              <a:endParaRPr b="0" lang="fr-FR" sz="1500" spc="-1" strike="noStrike">
                <a:solidFill>
                  <a:srgbClr val="000000"/>
                </a:solidFill>
                <a:latin typeface="Arial"/>
              </a:endParaRPr>
            </a:p>
          </p:txBody>
        </p:sp>
      </p:grpSp>
      <p:grpSp>
        <p:nvGrpSpPr>
          <p:cNvPr id="226" name="Group 5"/>
          <p:cNvGrpSpPr/>
          <p:nvPr/>
        </p:nvGrpSpPr>
        <p:grpSpPr>
          <a:xfrm>
            <a:off x="7791840" y="3847320"/>
            <a:ext cx="3431880" cy="1415160"/>
            <a:chOff x="7791840" y="3847320"/>
            <a:chExt cx="3431880" cy="1415160"/>
          </a:xfrm>
        </p:grpSpPr>
        <p:sp>
          <p:nvSpPr>
            <p:cNvPr id="227" name="CustomShape 6"/>
            <p:cNvSpPr/>
            <p:nvPr/>
          </p:nvSpPr>
          <p:spPr>
            <a:xfrm>
              <a:off x="7791840" y="3847320"/>
              <a:ext cx="3431880" cy="1415160"/>
            </a:xfrm>
            <a:prstGeom prst="ellipse">
              <a:avLst/>
            </a:prstGeom>
            <a:solidFill>
              <a:srgbClr val="4dc0dc"/>
            </a:solidFill>
            <a:ln w="12600">
              <a:solidFill>
                <a:srgbClr val="42719b"/>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228" name="CustomShape 7"/>
            <p:cNvSpPr/>
            <p:nvPr/>
          </p:nvSpPr>
          <p:spPr>
            <a:xfrm>
              <a:off x="8295120" y="3873960"/>
              <a:ext cx="2426040" cy="1155240"/>
            </a:xfrm>
            <a:prstGeom prst="rect">
              <a:avLst/>
            </a:prstGeom>
            <a:noFill/>
            <a:ln w="12600">
              <a:noFill/>
            </a:ln>
          </p:spPr>
          <p:style>
            <a:lnRef idx="0"/>
            <a:fillRef idx="0"/>
            <a:effectRef idx="0"/>
            <a:fontRef idx="minor"/>
          </p:style>
          <p:txBody>
            <a:bodyPr lIns="45720" rIns="45720" tIns="45000" bIns="45000" anchor="ctr">
              <a:noAutofit/>
            </a:bodyPr>
            <a:p>
              <a:pPr algn="ctr" defTabSz="914400">
                <a:lnSpc>
                  <a:spcPct val="100000"/>
                </a:lnSpc>
              </a:pPr>
              <a:r>
                <a:rPr b="1" lang="fr-FR" sz="1800" spc="-1" strike="noStrike">
                  <a:solidFill>
                    <a:srgbClr val="000000"/>
                  </a:solidFill>
                  <a:latin typeface="Calibri"/>
                  <a:ea typeface="Calibri"/>
                </a:rPr>
                <a:t>Enseignements professionnels </a:t>
              </a:r>
              <a:r>
                <a:rPr b="0" lang="fr-FR" sz="1500" spc="-1" strike="noStrike">
                  <a:solidFill>
                    <a:srgbClr val="000000"/>
                  </a:solidFill>
                  <a:latin typeface="Calibri"/>
                  <a:ea typeface="Calibri"/>
                </a:rPr>
                <a:t>(TP, cours en ateliers…)</a:t>
              </a:r>
              <a:endParaRPr b="0" lang="fr-FR" sz="1500" spc="-1" strike="noStrike">
                <a:solidFill>
                  <a:srgbClr val="000000"/>
                </a:solidFill>
                <a:latin typeface="Arial"/>
              </a:endParaRPr>
            </a:p>
          </p:txBody>
        </p:sp>
      </p:grpSp>
      <p:grpSp>
        <p:nvGrpSpPr>
          <p:cNvPr id="229" name="Group 8"/>
          <p:cNvGrpSpPr/>
          <p:nvPr/>
        </p:nvGrpSpPr>
        <p:grpSpPr>
          <a:xfrm>
            <a:off x="7287480" y="5021280"/>
            <a:ext cx="3440520" cy="1670040"/>
            <a:chOff x="7287480" y="5021280"/>
            <a:chExt cx="3440520" cy="1670040"/>
          </a:xfrm>
        </p:grpSpPr>
        <p:sp>
          <p:nvSpPr>
            <p:cNvPr id="230" name="CustomShape 9"/>
            <p:cNvSpPr/>
            <p:nvPr/>
          </p:nvSpPr>
          <p:spPr>
            <a:xfrm>
              <a:off x="7287480" y="5021280"/>
              <a:ext cx="3440520" cy="1670040"/>
            </a:xfrm>
            <a:prstGeom prst="ellipse">
              <a:avLst/>
            </a:prstGeom>
            <a:solidFill>
              <a:srgbClr val="eceb30"/>
            </a:solidFill>
            <a:ln w="12600">
              <a:solidFill>
                <a:srgbClr val="42719b"/>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231" name="CustomShape 10"/>
            <p:cNvSpPr/>
            <p:nvPr/>
          </p:nvSpPr>
          <p:spPr>
            <a:xfrm>
              <a:off x="7791840" y="5400000"/>
              <a:ext cx="2431800" cy="912240"/>
            </a:xfrm>
            <a:prstGeom prst="rect">
              <a:avLst/>
            </a:prstGeom>
            <a:solidFill>
              <a:srgbClr val="eceb30"/>
            </a:solidFill>
            <a:ln w="12600">
              <a:noFill/>
            </a:ln>
          </p:spPr>
          <p:style>
            <a:lnRef idx="0"/>
            <a:fillRef idx="0"/>
            <a:effectRef idx="0"/>
            <a:fontRef idx="minor"/>
          </p:style>
          <p:txBody>
            <a:bodyPr lIns="45720" rIns="45720" tIns="45000" bIns="45000" anchor="ctr">
              <a:noAutofit/>
            </a:bodyPr>
            <a:p>
              <a:pPr algn="ctr" defTabSz="914400">
                <a:lnSpc>
                  <a:spcPct val="100000"/>
                </a:lnSpc>
              </a:pPr>
              <a:r>
                <a:rPr b="1" lang="fr-FR" sz="1800" spc="-1" strike="noStrike">
                  <a:solidFill>
                    <a:srgbClr val="000000"/>
                  </a:solidFill>
                  <a:latin typeface="Calibri"/>
                  <a:ea typeface="Calibri"/>
                </a:rPr>
                <a:t>Stages</a:t>
              </a:r>
              <a:endParaRPr b="0" lang="fr-FR" sz="1800" spc="-1" strike="noStrike">
                <a:solidFill>
                  <a:srgbClr val="000000"/>
                </a:solidFill>
                <a:latin typeface="Arial"/>
              </a:endParaRPr>
            </a:p>
            <a:p>
              <a:pPr algn="ctr" defTabSz="914400">
                <a:lnSpc>
                  <a:spcPct val="100000"/>
                </a:lnSpc>
              </a:pPr>
              <a:r>
                <a:rPr b="0" lang="fr-FR" sz="1500" spc="-1" strike="noStrike">
                  <a:solidFill>
                    <a:srgbClr val="000000"/>
                  </a:solidFill>
                  <a:latin typeface="Calibri"/>
                  <a:ea typeface="Calibri"/>
                </a:rPr>
                <a:t>(18 à 22 semaines de stage réparties sur 3 années)</a:t>
              </a:r>
              <a:endParaRPr b="0" lang="fr-FR" sz="1500" spc="-1" strike="noStrike">
                <a:solidFill>
                  <a:srgbClr val="000000"/>
                </a:solidFill>
                <a:latin typeface="Arial"/>
              </a:endParaRPr>
            </a:p>
          </p:txBody>
        </p:sp>
      </p:grpSp>
      <p:sp>
        <p:nvSpPr>
          <p:cNvPr id="232" name="CustomShape 11"/>
          <p:cNvSpPr/>
          <p:nvPr/>
        </p:nvSpPr>
        <p:spPr>
          <a:xfrm>
            <a:off x="1609920" y="3400920"/>
            <a:ext cx="1882800" cy="2953440"/>
          </a:xfrm>
          <a:prstGeom prst="ellipse">
            <a:avLst/>
          </a:prstGeom>
          <a:noFill/>
          <a:ln w="3240">
            <a:solidFill>
              <a:srgbClr val="ff0000"/>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pic>
        <p:nvPicPr>
          <p:cNvPr id="233" name="Image 1" descr=""/>
          <p:cNvPicPr/>
          <p:nvPr/>
        </p:nvPicPr>
        <p:blipFill>
          <a:blip r:embed="rId2">
            <a:lum bright="9000"/>
          </a:blip>
          <a:stretch/>
        </p:blipFill>
        <p:spPr>
          <a:xfrm>
            <a:off x="8884800" y="79920"/>
            <a:ext cx="3258360" cy="1931040"/>
          </a:xfrm>
          <a:prstGeom prst="rect">
            <a:avLst/>
          </a:prstGeom>
          <a:ln w="0">
            <a:noFill/>
          </a:ln>
        </p:spPr>
      </p:pic>
      <p:sp>
        <p:nvSpPr>
          <p:cNvPr id="234" name="CustomShape 12"/>
          <p:cNvSpPr/>
          <p:nvPr/>
        </p:nvSpPr>
        <p:spPr>
          <a:xfrm>
            <a:off x="379800" y="1246320"/>
            <a:ext cx="11350440" cy="1217520"/>
          </a:xfrm>
          <a:prstGeom prst="rect">
            <a:avLst/>
          </a:prstGeom>
          <a:noFill/>
          <a:ln w="12600">
            <a:noFill/>
          </a:ln>
        </p:spPr>
        <p:style>
          <a:lnRef idx="0"/>
          <a:fillRef idx="0"/>
          <a:effectRef idx="0"/>
          <a:fontRef idx="minor"/>
        </p:style>
        <p:txBody>
          <a:bodyPr lIns="45720" rIns="45720" tIns="45000" bIns="45000" anchor="t">
            <a:noAutofit/>
          </a:bodyPr>
          <a:p>
            <a:pPr marL="1080" defTabSz="914400">
              <a:lnSpc>
                <a:spcPct val="100000"/>
              </a:lnSpc>
              <a:spcBef>
                <a:spcPts val="400"/>
              </a:spcBef>
            </a:pPr>
            <a:r>
              <a:rPr b="0" lang="fr-FR" sz="2000" spc="-1" strike="noStrike">
                <a:solidFill>
                  <a:srgbClr val="000000"/>
                </a:solidFill>
                <a:latin typeface="Calibri "/>
                <a:ea typeface="DejaVu Sans"/>
              </a:rPr>
              <a:t>Environ </a:t>
            </a:r>
            <a:r>
              <a:rPr b="1" lang="fr-FR" sz="2000" spc="-1" strike="noStrike">
                <a:solidFill>
                  <a:srgbClr val="000000"/>
                </a:solidFill>
                <a:latin typeface="Calibri "/>
                <a:ea typeface="DejaVu Sans"/>
              </a:rPr>
              <a:t>100 spécialités</a:t>
            </a:r>
            <a:endParaRPr b="0" lang="fr-FR" sz="2000" spc="-1" strike="noStrike">
              <a:solidFill>
                <a:srgbClr val="000000"/>
              </a:solidFill>
              <a:latin typeface="Arial"/>
            </a:endParaRPr>
          </a:p>
          <a:p>
            <a:pPr marL="1080" defTabSz="914400">
              <a:lnSpc>
                <a:spcPct val="100000"/>
              </a:lnSpc>
              <a:spcBef>
                <a:spcPts val="400"/>
              </a:spcBef>
            </a:pPr>
            <a:r>
              <a:rPr b="0" lang="fr-FR" sz="2000" spc="-1" strike="noStrike">
                <a:solidFill>
                  <a:srgbClr val="000000"/>
                </a:solidFill>
                <a:latin typeface="Calibri "/>
                <a:ea typeface="DejaVu Sans"/>
              </a:rPr>
              <a:t>Approche concrète plus large </a:t>
            </a:r>
            <a:r>
              <a:rPr b="1" lang="fr-FR" sz="2000" spc="-1" strike="noStrike">
                <a:solidFill>
                  <a:srgbClr val="000000"/>
                </a:solidFill>
                <a:latin typeface="Calibri "/>
                <a:ea typeface="DejaVu Sans"/>
              </a:rPr>
              <a:t>ciblée sur un domaine professionnel</a:t>
            </a:r>
            <a:endParaRPr b="0" lang="fr-FR" sz="2000" spc="-1" strike="noStrike">
              <a:solidFill>
                <a:srgbClr val="000000"/>
              </a:solidFill>
              <a:latin typeface="Arial"/>
            </a:endParaRPr>
          </a:p>
          <a:p>
            <a:pPr marL="1080" defTabSz="914400">
              <a:lnSpc>
                <a:spcPct val="100000"/>
              </a:lnSpc>
              <a:spcBef>
                <a:spcPts val="400"/>
              </a:spcBef>
            </a:pPr>
            <a:r>
              <a:rPr b="1" lang="fr-FR" sz="2000" spc="-1" strike="noStrike">
                <a:solidFill>
                  <a:srgbClr val="000000"/>
                </a:solidFill>
                <a:latin typeface="Calibri "/>
                <a:ea typeface="DejaVu Sans"/>
              </a:rPr>
              <a:t>Choix d’une famille de métiers en 2de Pro </a:t>
            </a:r>
            <a:r>
              <a:rPr b="0" lang="fr-FR" sz="2000" spc="-1" strike="noStrike">
                <a:solidFill>
                  <a:srgbClr val="000000"/>
                </a:solidFill>
                <a:latin typeface="Calibri "/>
                <a:ea typeface="DejaVu Sans"/>
              </a:rPr>
              <a:t>pour un parcours plus progressif   </a:t>
            </a:r>
            <a:endParaRPr b="0" lang="fr-FR" sz="2000" spc="-1" strike="noStrike">
              <a:solidFill>
                <a:srgbClr val="000000"/>
              </a:solidFill>
              <a:latin typeface="Arial"/>
            </a:endParaRPr>
          </a:p>
          <a:p>
            <a:pPr marL="1080" defTabSz="914400">
              <a:lnSpc>
                <a:spcPct val="100000"/>
              </a:lnSpc>
              <a:spcBef>
                <a:spcPts val="400"/>
              </a:spcBef>
            </a:pPr>
            <a:r>
              <a:rPr b="0" lang="fr-FR" sz="2000" spc="-1" strike="noStrike">
                <a:solidFill>
                  <a:srgbClr val="000000"/>
                </a:solidFill>
                <a:latin typeface="Calibri "/>
                <a:ea typeface="DejaVu Sans"/>
              </a:rPr>
              <a:t>Entrée dans la </a:t>
            </a:r>
            <a:r>
              <a:rPr b="1" lang="fr-FR" sz="2000" spc="-1" strike="noStrike">
                <a:solidFill>
                  <a:srgbClr val="000000"/>
                </a:solidFill>
                <a:latin typeface="Calibri "/>
                <a:ea typeface="DejaVu Sans"/>
              </a:rPr>
              <a:t>vie active</a:t>
            </a:r>
            <a:r>
              <a:rPr b="0" lang="fr-FR" sz="2000" spc="-1" strike="noStrike">
                <a:solidFill>
                  <a:srgbClr val="000000"/>
                </a:solidFill>
                <a:latin typeface="Calibri "/>
                <a:ea typeface="DejaVu Sans"/>
              </a:rPr>
              <a:t> ou possibilité de </a:t>
            </a:r>
            <a:r>
              <a:rPr b="1" lang="fr-FR" sz="2000" spc="-1" strike="noStrike">
                <a:solidFill>
                  <a:srgbClr val="000000"/>
                </a:solidFill>
                <a:latin typeface="Calibri "/>
                <a:ea typeface="DejaVu Sans"/>
              </a:rPr>
              <a:t>poursuites d’étude </a:t>
            </a:r>
            <a:r>
              <a:rPr b="0" lang="fr-FR" sz="1800" spc="-1" strike="noStrike">
                <a:solidFill>
                  <a:srgbClr val="000000"/>
                </a:solidFill>
                <a:latin typeface="Calibri "/>
                <a:ea typeface="DejaVu Sans"/>
              </a:rPr>
              <a:t>(BTS…)</a:t>
            </a:r>
            <a:endParaRPr b="0" lang="fr-FR" sz="1800" spc="-1" strike="noStrike">
              <a:solidFill>
                <a:srgbClr val="000000"/>
              </a:solidFill>
              <a:latin typeface="Arial"/>
            </a:endParaRPr>
          </a:p>
          <a:p>
            <a:pPr marL="1080" defTabSz="914400">
              <a:lnSpc>
                <a:spcPct val="100000"/>
              </a:lnSpc>
            </a:pPr>
            <a:endParaRPr b="0" lang="fr-FR" sz="1800" spc="-1" strike="noStrike">
              <a:solidFill>
                <a:srgbClr val="000000"/>
              </a:solidFill>
              <a:latin typeface="Arial"/>
            </a:endParaRPr>
          </a:p>
          <a:p>
            <a:pPr marL="1080" defTabSz="914400">
              <a:lnSpc>
                <a:spcPct val="100000"/>
              </a:lnSpc>
              <a:spcBef>
                <a:spcPts val="400"/>
              </a:spcBef>
            </a:pPr>
            <a:r>
              <a:rPr b="0" lang="fr-FR" sz="1600" spc="-1" strike="noStrike">
                <a:solidFill>
                  <a:srgbClr val="000000"/>
                </a:solidFill>
                <a:latin typeface="Calibri "/>
                <a:ea typeface="DejaVu Sans"/>
              </a:rPr>
              <a:t>Exemple : Bac pro Métiers du commerce et de la vente, Bac pro Métiers de l’électricité et des environnements connectés</a:t>
            </a:r>
            <a:endParaRPr b="0" lang="fr-FR"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CustomShape 1"/>
          <p:cNvSpPr/>
          <p:nvPr/>
        </p:nvSpPr>
        <p:spPr>
          <a:xfrm>
            <a:off x="201960" y="-64800"/>
            <a:ext cx="7589520" cy="1034640"/>
          </a:xfrm>
          <a:prstGeom prst="rect">
            <a:avLst/>
          </a:prstGeom>
          <a:noFill/>
          <a:ln w="12600">
            <a:noFill/>
          </a:ln>
        </p:spPr>
        <p:style>
          <a:lnRef idx="0"/>
          <a:fillRef idx="0"/>
          <a:effectRef idx="0"/>
          <a:fontRef idx="minor"/>
        </p:style>
        <p:txBody>
          <a:bodyPr lIns="45720" rIns="45720" tIns="45000" bIns="45000" anchor="ctr">
            <a:noAutofit/>
          </a:bodyPr>
          <a:p>
            <a:pPr defTabSz="914400">
              <a:lnSpc>
                <a:spcPct val="90000"/>
              </a:lnSpc>
            </a:pPr>
            <a:r>
              <a:rPr b="1" lang="fr-FR" sz="4100" spc="-1" strike="noStrike">
                <a:solidFill>
                  <a:srgbClr val="000000"/>
                </a:solidFill>
                <a:latin typeface="Calibri Light"/>
                <a:ea typeface="Calibri Light"/>
              </a:rPr>
              <a:t>Les familles de métiers en Bac pro</a:t>
            </a:r>
            <a:endParaRPr b="0" lang="fr-FR" sz="4100" spc="-1" strike="noStrike">
              <a:solidFill>
                <a:srgbClr val="000000"/>
              </a:solidFill>
              <a:latin typeface="Arial"/>
            </a:endParaRPr>
          </a:p>
        </p:txBody>
      </p:sp>
      <p:pic>
        <p:nvPicPr>
          <p:cNvPr id="236" name="Picture 2" descr=""/>
          <p:cNvPicPr/>
          <p:nvPr/>
        </p:nvPicPr>
        <p:blipFill>
          <a:blip r:embed="rId1"/>
          <a:stretch/>
        </p:blipFill>
        <p:spPr>
          <a:xfrm>
            <a:off x="302040" y="814680"/>
            <a:ext cx="1889640" cy="1829880"/>
          </a:xfrm>
          <a:prstGeom prst="rect">
            <a:avLst/>
          </a:prstGeom>
          <a:ln w="12600">
            <a:noFill/>
          </a:ln>
        </p:spPr>
      </p:pic>
      <p:sp>
        <p:nvSpPr>
          <p:cNvPr id="237" name="CustomShape 2"/>
          <p:cNvSpPr/>
          <p:nvPr/>
        </p:nvSpPr>
        <p:spPr>
          <a:xfrm>
            <a:off x="1181520" y="779760"/>
            <a:ext cx="1128600" cy="1634400"/>
          </a:xfrm>
          <a:prstGeom prst="ellipse">
            <a:avLst/>
          </a:prstGeom>
          <a:noFill/>
          <a:ln w="3240">
            <a:solidFill>
              <a:srgbClr val="ff0000"/>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238" name="CustomShape 3"/>
          <p:cNvSpPr/>
          <p:nvPr/>
        </p:nvSpPr>
        <p:spPr>
          <a:xfrm>
            <a:off x="302040" y="3108240"/>
            <a:ext cx="6561000" cy="1103400"/>
          </a:xfrm>
          <a:prstGeom prst="rect">
            <a:avLst/>
          </a:prstGeom>
          <a:noFill/>
          <a:ln w="12600">
            <a:noFill/>
          </a:ln>
        </p:spPr>
        <p:style>
          <a:lnRef idx="0"/>
          <a:fillRef idx="0"/>
          <a:effectRef idx="0"/>
          <a:fontRef idx="minor"/>
        </p:style>
        <p:txBody>
          <a:bodyPr lIns="45720" rIns="45720" tIns="45000" bIns="45000" anchor="t">
            <a:noAutofit/>
          </a:bodyPr>
          <a:p>
            <a:pPr algn="just" defTabSz="914400">
              <a:lnSpc>
                <a:spcPct val="100000"/>
              </a:lnSpc>
            </a:pPr>
            <a:r>
              <a:rPr b="1" lang="fr-FR" sz="1800" spc="-1" strike="noStrike">
                <a:solidFill>
                  <a:srgbClr val="000000"/>
                </a:solidFill>
                <a:latin typeface="Calibri"/>
                <a:ea typeface="Calibri"/>
              </a:rPr>
              <a:t>Principes : </a:t>
            </a:r>
            <a:endParaRPr b="0" lang="fr-FR" sz="1800" spc="-1" strike="noStrike">
              <a:solidFill>
                <a:srgbClr val="000000"/>
              </a:solidFill>
              <a:latin typeface="Arial"/>
            </a:endParaRPr>
          </a:p>
          <a:p>
            <a:pPr marL="285840" indent="-285480" algn="just" defTabSz="914400">
              <a:lnSpc>
                <a:spcPct val="100000"/>
              </a:lnSpc>
              <a:buClr>
                <a:srgbClr val="000000"/>
              </a:buClr>
              <a:buFont typeface="Wingdings" charset="2"/>
              <a:buChar char=""/>
            </a:pPr>
            <a:r>
              <a:rPr b="0" lang="fr-FR" sz="1800" spc="-1" strike="noStrike">
                <a:solidFill>
                  <a:srgbClr val="000000"/>
                </a:solidFill>
                <a:latin typeface="Calibri"/>
                <a:ea typeface="Calibri"/>
              </a:rPr>
              <a:t>l’élève peut </a:t>
            </a:r>
            <a:r>
              <a:rPr b="0" lang="fr-FR" sz="1800" spc="-1" strike="noStrike" u="sng">
                <a:solidFill>
                  <a:srgbClr val="000000"/>
                </a:solidFill>
                <a:uFillTx/>
                <a:latin typeface="Calibri"/>
                <a:ea typeface="Calibri"/>
              </a:rPr>
              <a:t>découvrir de façon plus large la famille de métiers</a:t>
            </a:r>
            <a:r>
              <a:rPr b="0" lang="fr-FR" sz="1800" spc="-1" strike="noStrike">
                <a:solidFill>
                  <a:srgbClr val="000000"/>
                </a:solidFill>
                <a:latin typeface="Calibri"/>
                <a:ea typeface="Calibri"/>
              </a:rPr>
              <a:t> et a plus de temps pour cibler la spécialité qui l’intéresse.</a:t>
            </a:r>
            <a:endParaRPr b="0" lang="fr-FR" sz="1800" spc="-1" strike="noStrike">
              <a:solidFill>
                <a:srgbClr val="000000"/>
              </a:solidFill>
              <a:latin typeface="Arial"/>
            </a:endParaRPr>
          </a:p>
          <a:p>
            <a:pPr defTabSz="914400">
              <a:lnSpc>
                <a:spcPct val="100000"/>
              </a:lnSpc>
            </a:pPr>
            <a:endParaRPr b="0" lang="fr-FR" sz="1800" spc="-1" strike="noStrike">
              <a:solidFill>
                <a:srgbClr val="000000"/>
              </a:solidFill>
              <a:latin typeface="Arial"/>
            </a:endParaRPr>
          </a:p>
          <a:p>
            <a:pPr marL="285840" indent="-285480" algn="just" defTabSz="914400">
              <a:lnSpc>
                <a:spcPct val="100000"/>
              </a:lnSpc>
              <a:buClr>
                <a:srgbClr val="000000"/>
              </a:buClr>
              <a:buFont typeface="Wingdings" charset="2"/>
              <a:buChar char=""/>
            </a:pPr>
            <a:r>
              <a:rPr b="0" lang="fr-FR" sz="1800" spc="-1" strike="noStrike">
                <a:solidFill>
                  <a:srgbClr val="000000"/>
                </a:solidFill>
                <a:latin typeface="Calibri"/>
                <a:ea typeface="Calibri"/>
              </a:rPr>
              <a:t>laisse la possibilité aux élèves </a:t>
            </a:r>
            <a:r>
              <a:rPr b="0" lang="fr-FR" sz="1800" spc="-1" strike="noStrike" u="sng">
                <a:solidFill>
                  <a:srgbClr val="000000"/>
                </a:solidFill>
                <a:uFillTx/>
                <a:latin typeface="Calibri"/>
                <a:ea typeface="Calibri"/>
              </a:rPr>
              <a:t>d’acquérir des compétences communes</a:t>
            </a:r>
            <a:r>
              <a:rPr b="0" lang="fr-FR" sz="1800" spc="-1" strike="noStrike">
                <a:solidFill>
                  <a:srgbClr val="000000"/>
                </a:solidFill>
                <a:latin typeface="Calibri"/>
                <a:ea typeface="Calibri"/>
              </a:rPr>
              <a:t> à l’ensemble des métiers d’un même secteur professionnel.  </a:t>
            </a:r>
            <a:endParaRPr b="0" lang="fr-FR" sz="1800" spc="-1" strike="noStrike">
              <a:solidFill>
                <a:srgbClr val="000000"/>
              </a:solidFill>
              <a:latin typeface="Arial"/>
            </a:endParaRPr>
          </a:p>
        </p:txBody>
      </p:sp>
      <p:sp>
        <p:nvSpPr>
          <p:cNvPr id="239" name="CustomShape 4"/>
          <p:cNvSpPr/>
          <p:nvPr/>
        </p:nvSpPr>
        <p:spPr>
          <a:xfrm>
            <a:off x="2664360" y="1189440"/>
            <a:ext cx="8849880" cy="1099440"/>
          </a:xfrm>
          <a:prstGeom prst="rect">
            <a:avLst/>
          </a:prstGeom>
          <a:noFill/>
          <a:ln w="12600">
            <a:noFill/>
          </a:ln>
        </p:spPr>
        <p:style>
          <a:lnRef idx="0"/>
          <a:fillRef idx="0"/>
          <a:effectRef idx="0"/>
          <a:fontRef idx="minor"/>
        </p:style>
        <p:txBody>
          <a:bodyPr lIns="45720" rIns="45720" tIns="45000" bIns="45000" anchor="t">
            <a:noAutofit/>
          </a:bodyPr>
          <a:p>
            <a:pPr defTabSz="914400">
              <a:lnSpc>
                <a:spcPct val="100000"/>
              </a:lnSpc>
            </a:pPr>
            <a:r>
              <a:rPr b="0" i="1" lang="fr-FR" sz="1600" spc="-1" strike="noStrike">
                <a:solidFill>
                  <a:srgbClr val="002060"/>
                </a:solidFill>
                <a:latin typeface="Calibri"/>
                <a:ea typeface="Calibri"/>
              </a:rPr>
              <a:t>Réforme de 2019 : </a:t>
            </a:r>
            <a:endParaRPr b="0" lang="fr-FR" sz="1600" spc="-1" strike="noStrike">
              <a:solidFill>
                <a:srgbClr val="000000"/>
              </a:solidFill>
              <a:latin typeface="Arial"/>
            </a:endParaRPr>
          </a:p>
          <a:p>
            <a:pPr defTabSz="914400">
              <a:lnSpc>
                <a:spcPct val="100000"/>
              </a:lnSpc>
            </a:pPr>
            <a:r>
              <a:rPr b="1" lang="fr-FR" sz="1600" spc="-1" strike="noStrike">
                <a:solidFill>
                  <a:srgbClr val="000000"/>
                </a:solidFill>
                <a:latin typeface="Calibri"/>
                <a:ea typeface="Calibri"/>
              </a:rPr>
              <a:t>Transformation de la voie professionnelle et création de 14 familles de métiers possibles en 2de pro</a:t>
            </a:r>
            <a:br>
              <a:rPr sz="1600"/>
            </a:br>
            <a:endParaRPr b="0" lang="fr-FR" sz="1600" spc="-1" strike="noStrike">
              <a:solidFill>
                <a:srgbClr val="000000"/>
              </a:solidFill>
              <a:latin typeface="Arial"/>
            </a:endParaRPr>
          </a:p>
          <a:p>
            <a:pPr defTabSz="914400">
              <a:lnSpc>
                <a:spcPct val="100000"/>
              </a:lnSpc>
            </a:pPr>
            <a:r>
              <a:rPr b="0" i="1" lang="fr-FR" sz="1700" spc="-1" strike="noStrike">
                <a:solidFill>
                  <a:srgbClr val="000000"/>
                </a:solidFill>
                <a:latin typeface="Calibri"/>
                <a:ea typeface="Calibri"/>
              </a:rPr>
              <a:t>&gt; Une famille de métiers peut compter entre 2 et 10 spécialités</a:t>
            </a:r>
            <a:endParaRPr b="0" lang="fr-FR" sz="1700" spc="-1" strike="noStrike">
              <a:solidFill>
                <a:srgbClr val="000000"/>
              </a:solidFill>
              <a:latin typeface="Arial"/>
            </a:endParaRPr>
          </a:p>
        </p:txBody>
      </p:sp>
      <p:pic>
        <p:nvPicPr>
          <p:cNvPr id="240" name="Image 287" descr=""/>
          <p:cNvPicPr/>
          <p:nvPr/>
        </p:nvPicPr>
        <p:blipFill>
          <a:blip r:embed="rId2"/>
          <a:stretch/>
        </p:blipFill>
        <p:spPr>
          <a:xfrm>
            <a:off x="7090200" y="3240000"/>
            <a:ext cx="4931640" cy="3177360"/>
          </a:xfrm>
          <a:prstGeom prst="rect">
            <a:avLst/>
          </a:prstGeom>
          <a:ln w="0">
            <a:noFill/>
          </a:ln>
        </p:spPr>
      </p:pic>
      <p:pic>
        <p:nvPicPr>
          <p:cNvPr id="241" name="Image 1" descr=""/>
          <p:cNvPicPr/>
          <p:nvPr/>
        </p:nvPicPr>
        <p:blipFill>
          <a:blip r:embed="rId3"/>
          <a:srcRect l="0" t="0" r="5762" b="0"/>
          <a:stretch/>
        </p:blipFill>
        <p:spPr>
          <a:xfrm>
            <a:off x="8633880" y="1920960"/>
            <a:ext cx="3387960" cy="1316880"/>
          </a:xfrm>
          <a:prstGeom prst="rect">
            <a:avLst/>
          </a:prstGeom>
          <a:ln w="0">
            <a:noFill/>
          </a:ln>
        </p:spPr>
      </p:pic>
      <p:sp>
        <p:nvSpPr>
          <p:cNvPr id="242" name="CustomShape 5"/>
          <p:cNvSpPr/>
          <p:nvPr/>
        </p:nvSpPr>
        <p:spPr>
          <a:xfrm>
            <a:off x="302040" y="5510160"/>
            <a:ext cx="4771080" cy="1033920"/>
          </a:xfrm>
          <a:prstGeom prst="rect">
            <a:avLst/>
          </a:prstGeom>
          <a:noFill/>
          <a:ln cap="rnd" w="12600">
            <a:solidFill>
              <a:srgbClr val="000000"/>
            </a:solidFill>
            <a:prstDash val="dash"/>
            <a:round/>
          </a:ln>
        </p:spPr>
        <p:style>
          <a:lnRef idx="0"/>
          <a:fillRef idx="0"/>
          <a:effectRef idx="0"/>
          <a:fontRef idx="minor"/>
        </p:style>
        <p:txBody>
          <a:bodyPr lIns="45720" rIns="45720" tIns="45000" bIns="45000" anchor="t">
            <a:noAutofit/>
          </a:bodyPr>
          <a:p>
            <a:pPr algn="ctr" defTabSz="914400">
              <a:lnSpc>
                <a:spcPct val="100000"/>
              </a:lnSpc>
            </a:pPr>
            <a:r>
              <a:rPr b="1" lang="fr-FR" sz="2000" spc="-1" strike="noStrike">
                <a:solidFill>
                  <a:srgbClr val="000000"/>
                </a:solidFill>
                <a:latin typeface="Calibri Light"/>
                <a:ea typeface="DejaVu Sans"/>
              </a:rPr>
              <a:t>⚠</a:t>
            </a:r>
            <a:r>
              <a:rPr b="0" i="1" lang="fr-FR" sz="2000" spc="-1" strike="noStrike">
                <a:solidFill>
                  <a:srgbClr val="000000"/>
                </a:solidFill>
                <a:latin typeface="Calibri Light"/>
                <a:ea typeface="Arial"/>
              </a:rPr>
              <a:t> </a:t>
            </a:r>
            <a:r>
              <a:rPr b="0" i="1" lang="fr-FR" sz="2000" spc="-1" strike="noStrike">
                <a:solidFill>
                  <a:srgbClr val="000000"/>
                </a:solidFill>
                <a:latin typeface="Calibri Light"/>
                <a:ea typeface="Arial"/>
              </a:rPr>
              <a:t>Lorsqu’une 2de pro FM est proposée dans un établissement, celui-ci n’offre pas toujours toutes les spécialités de bac pro associés</a:t>
            </a:r>
            <a:endParaRPr b="0" lang="fr-FR"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TextShape 1"/>
          <p:cNvSpPr/>
          <p:nvPr/>
        </p:nvSpPr>
        <p:spPr>
          <a:xfrm>
            <a:off x="2783520" y="335160"/>
            <a:ext cx="5614560" cy="855000"/>
          </a:xfrm>
          <a:prstGeom prst="rect">
            <a:avLst/>
          </a:prstGeom>
          <a:noFill/>
          <a:ln w="0">
            <a:noFill/>
          </a:ln>
        </p:spPr>
        <p:style>
          <a:lnRef idx="0"/>
          <a:fillRef idx="0"/>
          <a:effectRef idx="0"/>
          <a:fontRef idx="minor"/>
        </p:style>
        <p:txBody>
          <a:bodyPr lIns="0" rIns="0" tIns="0" bIns="0" anchor="ctr">
            <a:noAutofit/>
          </a:bodyPr>
          <a:p>
            <a:pPr defTabSz="914400">
              <a:lnSpc>
                <a:spcPct val="90000"/>
              </a:lnSpc>
            </a:pPr>
            <a:r>
              <a:rPr b="1" i="1" lang="fr-FR" sz="3200" spc="-1" strike="noStrike">
                <a:solidFill>
                  <a:srgbClr val="ff0000"/>
                </a:solidFill>
                <a:latin typeface="Arial"/>
                <a:ea typeface="DejaVu Sans"/>
              </a:rPr>
              <a:t>Ouverture sur l’Europe et l’International</a:t>
            </a:r>
            <a:endParaRPr b="0" lang="fr-FR" sz="3200" spc="-1" strike="noStrike">
              <a:solidFill>
                <a:srgbClr val="000000"/>
              </a:solidFill>
              <a:latin typeface="Arial"/>
            </a:endParaRPr>
          </a:p>
        </p:txBody>
      </p:sp>
      <p:pic>
        <p:nvPicPr>
          <p:cNvPr id="244" name="Picture 5" descr=""/>
          <p:cNvPicPr/>
          <p:nvPr/>
        </p:nvPicPr>
        <p:blipFill>
          <a:blip r:embed="rId1"/>
          <a:stretch/>
        </p:blipFill>
        <p:spPr>
          <a:xfrm>
            <a:off x="8688240" y="116640"/>
            <a:ext cx="1807920" cy="1738800"/>
          </a:xfrm>
          <a:prstGeom prst="rect">
            <a:avLst/>
          </a:prstGeom>
          <a:ln w="0">
            <a:noFill/>
          </a:ln>
        </p:spPr>
      </p:pic>
      <p:sp>
        <p:nvSpPr>
          <p:cNvPr id="245" name="CustomShape 2"/>
          <p:cNvSpPr/>
          <p:nvPr/>
        </p:nvSpPr>
        <p:spPr>
          <a:xfrm>
            <a:off x="1703520" y="1642320"/>
            <a:ext cx="3598200" cy="4088880"/>
          </a:xfrm>
          <a:prstGeom prst="flowChartAlternateProcess">
            <a:avLst/>
          </a:prstGeom>
          <a:solidFill>
            <a:schemeClr val="bg1"/>
          </a:solidFill>
          <a:ln w="9360">
            <a:solidFill>
              <a:srgbClr val="000000"/>
            </a:solidFill>
            <a:miter/>
          </a:ln>
        </p:spPr>
        <p:style>
          <a:lnRef idx="0"/>
          <a:fillRef idx="0"/>
          <a:effectRef idx="0"/>
          <a:fontRef idx="minor"/>
        </p:style>
        <p:txBody>
          <a:bodyPr lIns="90000" rIns="90000" tIns="45000" bIns="45000" anchor="t">
            <a:noAutofit/>
          </a:bodyPr>
          <a:p>
            <a:pPr marL="257040" indent="-256680" algn="ctr" defTabSz="914400">
              <a:lnSpc>
                <a:spcPct val="100000"/>
              </a:lnSpc>
              <a:tabLst>
                <a:tab algn="l" pos="0"/>
              </a:tabLst>
            </a:pPr>
            <a:r>
              <a:rPr b="1" i="1" lang="fr-FR" sz="3200" spc="-1" strike="noStrike" u="sng">
                <a:solidFill>
                  <a:srgbClr val="000000"/>
                </a:solidFill>
                <a:uFillTx/>
                <a:latin typeface="Arial"/>
                <a:ea typeface="DejaVu Sans"/>
              </a:rPr>
              <a:t>Au lycée Pro</a:t>
            </a:r>
            <a:endParaRPr b="0" lang="fr-FR" sz="3200" spc="-1" strike="noStrike">
              <a:solidFill>
                <a:srgbClr val="000000"/>
              </a:solidFill>
              <a:latin typeface="Arial"/>
            </a:endParaRPr>
          </a:p>
          <a:p>
            <a:pPr marL="257040" indent="-256680" defTabSz="914400">
              <a:lnSpc>
                <a:spcPct val="100000"/>
              </a:lnSpc>
              <a:tabLst>
                <a:tab algn="l" pos="0"/>
              </a:tabLst>
            </a:pPr>
            <a:endParaRPr b="0" lang="fr-FR" sz="3200" spc="-1" strike="noStrike">
              <a:solidFill>
                <a:srgbClr val="000000"/>
              </a:solidFill>
              <a:latin typeface="Arial"/>
            </a:endParaRPr>
          </a:p>
          <a:p>
            <a:pPr marL="257040" indent="-256680" defTabSz="914400">
              <a:lnSpc>
                <a:spcPct val="100000"/>
              </a:lnSpc>
              <a:tabLst>
                <a:tab algn="l" pos="0"/>
              </a:tabLst>
            </a:pPr>
            <a:endParaRPr b="0" lang="fr-FR" sz="3200" spc="-1" strike="noStrike">
              <a:solidFill>
                <a:srgbClr val="000000"/>
              </a:solidFill>
              <a:latin typeface="Arial"/>
            </a:endParaRPr>
          </a:p>
          <a:p>
            <a:pPr marL="257040" indent="-256680" defTabSz="914400">
              <a:lnSpc>
                <a:spcPct val="100000"/>
              </a:lnSpc>
              <a:tabLst>
                <a:tab algn="l" pos="0"/>
              </a:tabLst>
            </a:pPr>
            <a:endParaRPr b="0" lang="fr-FR" sz="3200" spc="-1" strike="noStrike">
              <a:solidFill>
                <a:srgbClr val="000000"/>
              </a:solidFill>
              <a:latin typeface="Arial"/>
            </a:endParaRPr>
          </a:p>
          <a:p>
            <a:pPr marL="257040" indent="-256680" defTabSz="914400">
              <a:lnSpc>
                <a:spcPct val="100000"/>
              </a:lnSpc>
              <a:buClr>
                <a:srgbClr val="000000"/>
              </a:buClr>
              <a:buFont typeface="Arial"/>
              <a:buChar char="•"/>
              <a:tabLst>
                <a:tab algn="l" pos="0"/>
              </a:tabLst>
            </a:pPr>
            <a:r>
              <a:rPr b="0" lang="fr-FR" sz="2000" spc="-1" strike="noStrike">
                <a:solidFill>
                  <a:srgbClr val="000000"/>
                </a:solidFill>
                <a:latin typeface="Arial"/>
                <a:ea typeface="DejaVu Sans"/>
              </a:rPr>
              <a:t>Sections européennes</a:t>
            </a:r>
            <a:endParaRPr b="0" lang="fr-FR" sz="2000" spc="-1" strike="noStrike">
              <a:solidFill>
                <a:srgbClr val="000000"/>
              </a:solidFill>
              <a:latin typeface="Arial"/>
            </a:endParaRPr>
          </a:p>
          <a:p>
            <a:pPr marL="257040" indent="-256680" defTabSz="914400">
              <a:lnSpc>
                <a:spcPct val="100000"/>
              </a:lnSpc>
              <a:buClr>
                <a:srgbClr val="000000"/>
              </a:buClr>
              <a:buFont typeface="Arial"/>
              <a:buChar char="•"/>
              <a:tabLst>
                <a:tab algn="l" pos="0"/>
              </a:tabLst>
            </a:pPr>
            <a:r>
              <a:rPr b="0" lang="fr-FR" sz="2000" spc="-1" strike="noStrike">
                <a:solidFill>
                  <a:srgbClr val="000000"/>
                </a:solidFill>
                <a:latin typeface="Arial"/>
                <a:ea typeface="DejaVu Sans"/>
              </a:rPr>
              <a:t>Des partenariats avec des établissements à l’étranger</a:t>
            </a:r>
            <a:endParaRPr b="0" lang="fr-FR" sz="2000" spc="-1" strike="noStrike">
              <a:solidFill>
                <a:srgbClr val="000000"/>
              </a:solidFill>
              <a:latin typeface="Arial"/>
            </a:endParaRPr>
          </a:p>
          <a:p>
            <a:pPr marL="257040" indent="-256680" defTabSz="914400">
              <a:lnSpc>
                <a:spcPct val="100000"/>
              </a:lnSpc>
              <a:buClr>
                <a:srgbClr val="000000"/>
              </a:buClr>
              <a:buFont typeface="Arial"/>
              <a:buChar char="•"/>
              <a:tabLst>
                <a:tab algn="l" pos="0"/>
              </a:tabLst>
            </a:pPr>
            <a:r>
              <a:rPr b="0" lang="fr-FR" sz="2000" spc="-1" strike="noStrike">
                <a:solidFill>
                  <a:srgbClr val="000000"/>
                </a:solidFill>
                <a:latin typeface="Arial"/>
                <a:ea typeface="DejaVu Sans"/>
              </a:rPr>
              <a:t>Des stages, des séjours linguistiques</a:t>
            </a:r>
            <a:endParaRPr b="0" lang="fr-FR" sz="2000" spc="-1" strike="noStrike">
              <a:solidFill>
                <a:srgbClr val="000000"/>
              </a:solidFill>
              <a:latin typeface="Arial"/>
            </a:endParaRPr>
          </a:p>
        </p:txBody>
      </p:sp>
      <p:pic>
        <p:nvPicPr>
          <p:cNvPr id="246" name="Picture 6" descr=""/>
          <p:cNvPicPr/>
          <p:nvPr/>
        </p:nvPicPr>
        <p:blipFill>
          <a:blip r:embed="rId2"/>
          <a:stretch/>
        </p:blipFill>
        <p:spPr>
          <a:xfrm>
            <a:off x="1847520" y="2637000"/>
            <a:ext cx="3130200" cy="753840"/>
          </a:xfrm>
          <a:prstGeom prst="rect">
            <a:avLst/>
          </a:prstGeom>
          <a:ln w="0">
            <a:noFill/>
          </a:ln>
        </p:spPr>
      </p:pic>
      <p:sp>
        <p:nvSpPr>
          <p:cNvPr id="247" name="CustomShape 3"/>
          <p:cNvSpPr/>
          <p:nvPr/>
        </p:nvSpPr>
        <p:spPr>
          <a:xfrm>
            <a:off x="5347800" y="1627560"/>
            <a:ext cx="5154480" cy="2527920"/>
          </a:xfrm>
          <a:prstGeom prst="rect">
            <a:avLst/>
          </a:prstGeom>
          <a:solidFill>
            <a:schemeClr val="bg1">
              <a:lumMod val="85000"/>
            </a:schemeClr>
          </a:solidFill>
          <a:ln w="0">
            <a:noFill/>
          </a:ln>
        </p:spPr>
        <p:style>
          <a:lnRef idx="0"/>
          <a:fillRef idx="0"/>
          <a:effectRef idx="0"/>
          <a:fontRef idx="minor"/>
        </p:style>
        <p:txBody>
          <a:bodyPr lIns="90000" rIns="90000" tIns="45000" bIns="45000" anchor="t">
            <a:spAutoFit/>
          </a:bodyPr>
          <a:p>
            <a:pPr defTabSz="914400">
              <a:lnSpc>
                <a:spcPct val="100000"/>
              </a:lnSpc>
            </a:pPr>
            <a:r>
              <a:rPr b="1" lang="fr-FR" sz="2000" spc="-1" strike="noStrike">
                <a:solidFill>
                  <a:srgbClr val="c00000"/>
                </a:solidFill>
                <a:latin typeface="Arial"/>
                <a:ea typeface="DejaVu Sans"/>
              </a:rPr>
              <a:t>Classe européenne Anglais</a:t>
            </a:r>
            <a:endParaRPr b="0" lang="fr-FR" sz="2000" spc="-1" strike="noStrike">
              <a:solidFill>
                <a:srgbClr val="000000"/>
              </a:solidFill>
              <a:latin typeface="Arial"/>
            </a:endParaRPr>
          </a:p>
          <a:p>
            <a:pPr defTabSz="914400">
              <a:lnSpc>
                <a:spcPct val="100000"/>
              </a:lnSpc>
            </a:pPr>
            <a:r>
              <a:rPr b="1" lang="fr-FR" sz="1800" spc="-1" strike="noStrike">
                <a:solidFill>
                  <a:srgbClr val="c00000"/>
                </a:solidFill>
                <a:latin typeface="Arial"/>
                <a:ea typeface="DejaVu Sans"/>
              </a:rPr>
              <a:t> </a:t>
            </a:r>
            <a:endParaRPr b="0" lang="fr-FR" sz="1800" spc="-1" strike="noStrike">
              <a:solidFill>
                <a:srgbClr val="000000"/>
              </a:solidFill>
              <a:latin typeface="Arial"/>
            </a:endParaRPr>
          </a:p>
          <a:p>
            <a:pPr defTabSz="914400">
              <a:lnSpc>
                <a:spcPct val="100000"/>
              </a:lnSpc>
            </a:pPr>
            <a:r>
              <a:rPr b="0" lang="fr-FR" sz="1800" spc="-1" strike="noStrike">
                <a:solidFill>
                  <a:srgbClr val="c00000"/>
                </a:solidFill>
                <a:latin typeface="Arial"/>
                <a:ea typeface="DejaVu Sans"/>
              </a:rPr>
              <a:t>Lycée Branly (la Roche /Yon)</a:t>
            </a:r>
            <a:endParaRPr b="0" lang="fr-FR" sz="1800" spc="-1" strike="noStrike">
              <a:solidFill>
                <a:srgbClr val="000000"/>
              </a:solidFill>
              <a:latin typeface="Arial"/>
            </a:endParaRPr>
          </a:p>
          <a:p>
            <a:pPr defTabSz="914400">
              <a:lnSpc>
                <a:spcPct val="100000"/>
              </a:lnSpc>
            </a:pPr>
            <a:r>
              <a:rPr b="0" lang="fr-FR" sz="1800" spc="-1" strike="noStrike">
                <a:solidFill>
                  <a:srgbClr val="c00000"/>
                </a:solidFill>
                <a:latin typeface="Arial"/>
                <a:ea typeface="DejaVu Sans"/>
              </a:rPr>
              <a:t>Lycée Rosa Parks (la Roche /Yon)</a:t>
            </a:r>
            <a:endParaRPr b="0" lang="fr-FR" sz="1800" spc="-1" strike="noStrike">
              <a:solidFill>
                <a:srgbClr val="000000"/>
              </a:solidFill>
              <a:latin typeface="Arial"/>
            </a:endParaRPr>
          </a:p>
          <a:p>
            <a:pPr defTabSz="914400">
              <a:lnSpc>
                <a:spcPct val="100000"/>
              </a:lnSpc>
            </a:pPr>
            <a:r>
              <a:rPr b="0" lang="fr-FR" sz="1800" spc="-1" strike="noStrike">
                <a:solidFill>
                  <a:srgbClr val="c00000"/>
                </a:solidFill>
                <a:latin typeface="Arial"/>
                <a:ea typeface="DejaVu Sans"/>
              </a:rPr>
              <a:t>Lycée Tabarly (les Sables) </a:t>
            </a:r>
            <a:endParaRPr b="0" lang="fr-FR" sz="1800" spc="-1" strike="noStrike">
              <a:solidFill>
                <a:srgbClr val="000000"/>
              </a:solidFill>
              <a:latin typeface="Arial"/>
            </a:endParaRPr>
          </a:p>
          <a:p>
            <a:pPr defTabSz="914400">
              <a:lnSpc>
                <a:spcPct val="100000"/>
              </a:lnSpc>
            </a:pPr>
            <a:endParaRPr b="0" lang="fr-FR" sz="1600" spc="-1" strike="noStrike">
              <a:solidFill>
                <a:srgbClr val="000000"/>
              </a:solidFill>
              <a:latin typeface="Arial"/>
            </a:endParaRPr>
          </a:p>
          <a:p>
            <a:pPr defTabSz="914400">
              <a:lnSpc>
                <a:spcPct val="100000"/>
              </a:lnSpc>
            </a:pPr>
            <a:r>
              <a:rPr b="0" lang="fr-FR" sz="1800" spc="-1" strike="noStrike">
                <a:solidFill>
                  <a:srgbClr val="c00000"/>
                </a:solidFill>
                <a:latin typeface="Arial"/>
                <a:ea typeface="DejaVu Sans"/>
              </a:rPr>
              <a:t>Lycée Valère Mathé</a:t>
            </a:r>
            <a:r>
              <a:rPr b="0" lang="fr-FR" sz="1800" spc="-1" strike="noStrike">
                <a:solidFill>
                  <a:srgbClr val="000000"/>
                </a:solidFill>
                <a:latin typeface="Arial"/>
                <a:ea typeface="DejaVu Sans"/>
              </a:rPr>
              <a:t> </a:t>
            </a:r>
            <a:r>
              <a:rPr b="0" lang="fr-FR" sz="1800" spc="-1" strike="noStrike">
                <a:solidFill>
                  <a:srgbClr val="c00000"/>
                </a:solidFill>
                <a:latin typeface="Arial"/>
                <a:ea typeface="DejaVu Sans"/>
              </a:rPr>
              <a:t>(les Sables) </a:t>
            </a:r>
            <a:endParaRPr b="0" lang="fr-FR" sz="1800" spc="-1" strike="noStrike">
              <a:solidFill>
                <a:srgbClr val="000000"/>
              </a:solidFill>
              <a:latin typeface="Arial"/>
            </a:endParaRPr>
          </a:p>
          <a:p>
            <a:pPr defTabSz="914400">
              <a:lnSpc>
                <a:spcPct val="100000"/>
              </a:lnSpc>
            </a:pPr>
            <a:r>
              <a:rPr b="0" lang="fr-FR" sz="1800" spc="-1" strike="noStrike">
                <a:solidFill>
                  <a:srgbClr val="c00000"/>
                </a:solidFill>
                <a:latin typeface="Arial"/>
                <a:ea typeface="DejaVu Sans"/>
              </a:rPr>
              <a:t>Lycée Couzinet </a:t>
            </a:r>
            <a:r>
              <a:rPr b="0" lang="fr-FR" sz="1600" spc="-1" strike="noStrike">
                <a:solidFill>
                  <a:srgbClr val="c00000"/>
                </a:solidFill>
                <a:latin typeface="Arial"/>
                <a:ea typeface="DejaVu Sans"/>
              </a:rPr>
              <a:t>Challans </a:t>
            </a:r>
            <a:endParaRPr b="0" lang="fr-FR" sz="1600" spc="-1" strike="noStrike">
              <a:solidFill>
                <a:srgbClr val="000000"/>
              </a:solidFill>
              <a:latin typeface="Arial"/>
            </a:endParaRPr>
          </a:p>
          <a:p>
            <a:pPr defTabSz="914400">
              <a:lnSpc>
                <a:spcPct val="100000"/>
              </a:lnSpc>
            </a:pPr>
            <a:endParaRPr b="0" lang="fr-FR" sz="1600" spc="-1" strike="noStrike">
              <a:solidFill>
                <a:srgbClr val="000000"/>
              </a:solidFill>
              <a:latin typeface="Arial"/>
            </a:endParaRPr>
          </a:p>
        </p:txBody>
      </p:sp>
      <p:sp>
        <p:nvSpPr>
          <p:cNvPr id="248" name="CustomShape 4"/>
          <p:cNvSpPr/>
          <p:nvPr/>
        </p:nvSpPr>
        <p:spPr>
          <a:xfrm>
            <a:off x="5470920" y="4935600"/>
            <a:ext cx="5148360" cy="1004400"/>
          </a:xfrm>
          <a:prstGeom prst="rect">
            <a:avLst/>
          </a:prstGeom>
          <a:solidFill>
            <a:schemeClr val="bg1">
              <a:lumMod val="85000"/>
            </a:schemeClr>
          </a:solidFill>
          <a:ln w="0">
            <a:noFill/>
          </a:ln>
        </p:spPr>
        <p:style>
          <a:lnRef idx="0"/>
          <a:fillRef idx="0"/>
          <a:effectRef idx="0"/>
          <a:fontRef idx="minor"/>
        </p:style>
        <p:txBody>
          <a:bodyPr lIns="90000" rIns="90000" tIns="45000" bIns="45000" anchor="t">
            <a:spAutoFit/>
          </a:bodyPr>
          <a:p>
            <a:pPr defTabSz="914400">
              <a:lnSpc>
                <a:spcPct val="100000"/>
              </a:lnSpc>
            </a:pPr>
            <a:r>
              <a:rPr b="1" lang="fr-FR" sz="2000" spc="-1" strike="noStrike">
                <a:solidFill>
                  <a:srgbClr val="c00000"/>
                </a:solidFill>
                <a:latin typeface="Arial"/>
                <a:ea typeface="DejaVu Sans"/>
              </a:rPr>
              <a:t>Classe européenne Espagnol</a:t>
            </a:r>
            <a:endParaRPr b="0" lang="fr-FR" sz="2000" spc="-1" strike="noStrike">
              <a:solidFill>
                <a:srgbClr val="000000"/>
              </a:solidFill>
              <a:latin typeface="Arial"/>
            </a:endParaRPr>
          </a:p>
          <a:p>
            <a:pPr defTabSz="914400">
              <a:lnSpc>
                <a:spcPct val="100000"/>
              </a:lnSpc>
            </a:pPr>
            <a:endParaRPr b="0" lang="fr-FR" sz="2000" spc="-1" strike="noStrike">
              <a:solidFill>
                <a:srgbClr val="000000"/>
              </a:solidFill>
              <a:latin typeface="Arial"/>
            </a:endParaRPr>
          </a:p>
          <a:p>
            <a:pPr defTabSz="914400">
              <a:lnSpc>
                <a:spcPct val="100000"/>
              </a:lnSpc>
            </a:pPr>
            <a:r>
              <a:rPr b="0" lang="fr-FR" sz="2000" spc="-1" strike="noStrike">
                <a:solidFill>
                  <a:srgbClr val="c00000"/>
                </a:solidFill>
                <a:latin typeface="Arial"/>
                <a:ea typeface="DejaVu Sans"/>
              </a:rPr>
              <a:t> </a:t>
            </a:r>
            <a:r>
              <a:rPr b="0" lang="fr-FR" sz="1800" spc="-1" strike="noStrike">
                <a:solidFill>
                  <a:srgbClr val="c00000"/>
                </a:solidFill>
                <a:latin typeface="Arial"/>
                <a:ea typeface="DejaVu Sans"/>
              </a:rPr>
              <a:t>Lycée Branly </a:t>
            </a: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CustomShape 1"/>
          <p:cNvSpPr/>
          <p:nvPr/>
        </p:nvSpPr>
        <p:spPr>
          <a:xfrm>
            <a:off x="320040" y="216360"/>
            <a:ext cx="8923680" cy="746640"/>
          </a:xfrm>
          <a:prstGeom prst="rect">
            <a:avLst/>
          </a:prstGeom>
          <a:noFill/>
          <a:ln w="12600">
            <a:noFill/>
          </a:ln>
        </p:spPr>
        <p:style>
          <a:lnRef idx="0"/>
          <a:fillRef idx="0"/>
          <a:effectRef idx="0"/>
          <a:fontRef idx="minor"/>
        </p:style>
        <p:txBody>
          <a:bodyPr lIns="45720" rIns="45720" tIns="45000" bIns="45000" anchor="ctr">
            <a:noAutofit/>
          </a:bodyPr>
          <a:p>
            <a:pPr defTabSz="914400">
              <a:lnSpc>
                <a:spcPct val="90000"/>
              </a:lnSpc>
            </a:pPr>
            <a:r>
              <a:rPr b="1" lang="fr-FR" sz="2800" spc="-1" strike="noStrike" u="sng">
                <a:solidFill>
                  <a:srgbClr val="000000"/>
                </a:solidFill>
                <a:uFillTx/>
                <a:latin typeface="Calibri "/>
                <a:ea typeface="Calibri Light"/>
              </a:rPr>
              <a:t>Voie scolaire ou apprentissage : Quelle différence ?</a:t>
            </a:r>
            <a:endParaRPr b="0" lang="fr-FR" sz="2800" spc="-1" strike="noStrike">
              <a:solidFill>
                <a:srgbClr val="000000"/>
              </a:solidFill>
              <a:latin typeface="Arial"/>
            </a:endParaRPr>
          </a:p>
        </p:txBody>
      </p:sp>
      <p:graphicFrame>
        <p:nvGraphicFramePr>
          <p:cNvPr id="250" name="Table 2"/>
          <p:cNvGraphicFramePr/>
          <p:nvPr/>
        </p:nvGraphicFramePr>
        <p:xfrm>
          <a:off x="475560" y="1638360"/>
          <a:ext cx="11312280" cy="2935080"/>
        </p:xfrm>
        <a:graphic>
          <a:graphicData uri="http://schemas.openxmlformats.org/drawingml/2006/table">
            <a:tbl>
              <a:tblPr/>
              <a:tblGrid>
                <a:gridCol w="5511600"/>
                <a:gridCol w="5801040"/>
              </a:tblGrid>
              <a:tr h="477000">
                <a:tc>
                  <a:txBody>
                    <a:bodyPr lIns="45720" rIns="45720" anchor="t">
                      <a:noAutofit/>
                    </a:bodyPr>
                    <a:p>
                      <a:pPr defTabSz="914400">
                        <a:lnSpc>
                          <a:spcPct val="100000"/>
                        </a:lnSpc>
                      </a:pPr>
                      <a:r>
                        <a:rPr b="1" lang="fr-FR" sz="1600" spc="-1" strike="noStrike">
                          <a:solidFill>
                            <a:srgbClr val="ffffff"/>
                          </a:solidFill>
                          <a:latin typeface="Arial"/>
                          <a:ea typeface="Arial"/>
                        </a:rPr>
                        <a:t>Statut scolaire (= Lycée professionnel)</a:t>
                      </a:r>
                      <a:endParaRPr b="0" lang="fr-FR" sz="1600" spc="-1" strike="noStrike">
                        <a:solidFill>
                          <a:srgbClr val="000000"/>
                        </a:solidFill>
                        <a:latin typeface="Arial"/>
                      </a:endParaRPr>
                    </a:p>
                  </a:txBody>
                  <a:tcPr anchor="t" marL="45720" marR="4572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5b9bd5"/>
                    </a:solidFill>
                  </a:tcPr>
                </a:tc>
                <a:tc>
                  <a:txBody>
                    <a:bodyPr lIns="45720" rIns="45720" anchor="t">
                      <a:noAutofit/>
                    </a:bodyPr>
                    <a:p>
                      <a:pPr defTabSz="914400">
                        <a:lnSpc>
                          <a:spcPct val="100000"/>
                        </a:lnSpc>
                      </a:pPr>
                      <a:r>
                        <a:rPr b="1" lang="fr-FR" sz="1600" spc="-1" strike="noStrike">
                          <a:solidFill>
                            <a:srgbClr val="ffffff"/>
                          </a:solidFill>
                          <a:latin typeface="Arial"/>
                          <a:ea typeface="Arial"/>
                        </a:rPr>
                        <a:t>Apprentissage (= Alternance)</a:t>
                      </a:r>
                      <a:endParaRPr b="0" lang="fr-FR" sz="1600" spc="-1" strike="noStrike">
                        <a:solidFill>
                          <a:srgbClr val="000000"/>
                        </a:solidFill>
                        <a:latin typeface="Arial"/>
                      </a:endParaRPr>
                    </a:p>
                  </a:txBody>
                  <a:tcPr anchor="t" marL="45720" marR="4572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5b9bd5"/>
                    </a:solidFill>
                  </a:tcPr>
                </a:tc>
              </a:tr>
              <a:tr h="507960">
                <a:tc>
                  <a:txBody>
                    <a:bodyPr lIns="45720" rIns="45720" anchor="t">
                      <a:noAutofit/>
                    </a:bodyPr>
                    <a:p>
                      <a:pPr defTabSz="914400">
                        <a:lnSpc>
                          <a:spcPct val="100000"/>
                        </a:lnSpc>
                      </a:pPr>
                      <a:r>
                        <a:rPr b="0" lang="fr-FR" sz="1600" spc="-1" strike="noStrike">
                          <a:solidFill>
                            <a:srgbClr val="000000"/>
                          </a:solidFill>
                          <a:latin typeface="Arial"/>
                          <a:ea typeface="Arial"/>
                        </a:rPr>
                        <a:t>Elève (statut scolaire)</a:t>
                      </a:r>
                      <a:endParaRPr b="0" lang="fr-FR" sz="1600" spc="-1" strike="noStrike">
                        <a:solidFill>
                          <a:srgbClr val="000000"/>
                        </a:solidFill>
                        <a:latin typeface="Arial"/>
                      </a:endParaRPr>
                    </a:p>
                  </a:txBody>
                  <a:tcPr anchor="t" marL="45720" marR="45720">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eef"/>
                    </a:solidFill>
                  </a:tcPr>
                </a:tc>
                <a:tc>
                  <a:txBody>
                    <a:bodyPr lIns="45720" rIns="45720" anchor="t">
                      <a:noAutofit/>
                    </a:bodyPr>
                    <a:p>
                      <a:pPr defTabSz="914400">
                        <a:lnSpc>
                          <a:spcPct val="100000"/>
                        </a:lnSpc>
                      </a:pPr>
                      <a:r>
                        <a:rPr b="0" lang="fr-FR" sz="1600" spc="-1" strike="noStrike">
                          <a:solidFill>
                            <a:srgbClr val="000000"/>
                          </a:solidFill>
                          <a:latin typeface="Arial"/>
                          <a:ea typeface="Arial"/>
                        </a:rPr>
                        <a:t>Apprenti (statut salarié, signature d’un contrat d’apprentissage)</a:t>
                      </a:r>
                      <a:endParaRPr b="0" lang="fr-FR" sz="1600" spc="-1" strike="noStrike">
                        <a:solidFill>
                          <a:srgbClr val="000000"/>
                        </a:solidFill>
                        <a:latin typeface="Arial"/>
                      </a:endParaRPr>
                    </a:p>
                  </a:txBody>
                  <a:tcPr anchor="t" marL="45720" marR="45720">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eef"/>
                    </a:solidFill>
                  </a:tcPr>
                </a:tc>
              </a:tr>
              <a:tr h="477000">
                <a:tc>
                  <a:txBody>
                    <a:bodyPr lIns="45720" rIns="45720" anchor="t">
                      <a:noAutofit/>
                    </a:bodyPr>
                    <a:p>
                      <a:pPr defTabSz="914400">
                        <a:lnSpc>
                          <a:spcPct val="100000"/>
                        </a:lnSpc>
                      </a:pPr>
                      <a:r>
                        <a:rPr b="0" lang="fr-FR" sz="1600" spc="-1" strike="noStrike">
                          <a:solidFill>
                            <a:srgbClr val="000000"/>
                          </a:solidFill>
                          <a:latin typeface="Arial"/>
                          <a:ea typeface="Arial"/>
                        </a:rPr>
                        <a:t>Formation en lycée professionnel (33h de cours)</a:t>
                      </a:r>
                      <a:endParaRPr b="0" lang="fr-FR" sz="1600" spc="-1" strike="noStrike">
                        <a:solidFill>
                          <a:srgbClr val="000000"/>
                        </a:solidFill>
                        <a:latin typeface="Arial"/>
                      </a:endParaRPr>
                    </a:p>
                  </a:txBody>
                  <a:tcPr anchor="t" marL="45720" marR="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lIns="45720" rIns="45720" anchor="t">
                      <a:noAutofit/>
                    </a:bodyPr>
                    <a:p>
                      <a:pPr defTabSz="914400">
                        <a:lnSpc>
                          <a:spcPct val="100000"/>
                        </a:lnSpc>
                      </a:pPr>
                      <a:r>
                        <a:rPr b="0" lang="fr-FR" sz="1600" spc="-1" strike="noStrike">
                          <a:solidFill>
                            <a:srgbClr val="000000"/>
                          </a:solidFill>
                          <a:latin typeface="Arial"/>
                          <a:ea typeface="Arial"/>
                        </a:rPr>
                        <a:t>Formation en CFA (Centre de Formation d’Apprentis)</a:t>
                      </a:r>
                      <a:endParaRPr b="0" lang="fr-FR" sz="1600" spc="-1" strike="noStrike">
                        <a:solidFill>
                          <a:srgbClr val="000000"/>
                        </a:solidFill>
                        <a:latin typeface="Arial"/>
                      </a:endParaRPr>
                    </a:p>
                  </a:txBody>
                  <a:tcPr anchor="t" marL="45720" marR="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r>
              <a:tr h="519840">
                <a:tc>
                  <a:txBody>
                    <a:bodyPr lIns="45720" rIns="45720" anchor="t">
                      <a:noAutofit/>
                    </a:bodyPr>
                    <a:p>
                      <a:pPr defTabSz="914400">
                        <a:lnSpc>
                          <a:spcPct val="100000"/>
                        </a:lnSpc>
                      </a:pPr>
                      <a:r>
                        <a:rPr b="0" lang="fr-FR" sz="1600" spc="-1" strike="noStrike">
                          <a:solidFill>
                            <a:srgbClr val="000000"/>
                          </a:solidFill>
                          <a:latin typeface="Arial"/>
                          <a:ea typeface="Arial"/>
                        </a:rPr>
                        <a:t>Solides connaissances générales et professionnelles</a:t>
                      </a:r>
                      <a:endParaRPr b="0" lang="fr-FR" sz="1600" spc="-1" strike="noStrike">
                        <a:solidFill>
                          <a:srgbClr val="000000"/>
                        </a:solidFill>
                        <a:latin typeface="Arial"/>
                      </a:endParaRPr>
                    </a:p>
                  </a:txBody>
                  <a:tcPr anchor="t" marL="45720" marR="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0deef"/>
                    </a:solidFill>
                  </a:tcPr>
                </a:tc>
                <a:tc>
                  <a:txBody>
                    <a:bodyPr lIns="45720" rIns="45720" anchor="t">
                      <a:noAutofit/>
                    </a:bodyPr>
                    <a:p>
                      <a:pPr defTabSz="914400">
                        <a:lnSpc>
                          <a:spcPct val="100000"/>
                        </a:lnSpc>
                      </a:pPr>
                      <a:r>
                        <a:rPr b="0" lang="fr-FR" sz="1600" spc="-1" strike="noStrike">
                          <a:solidFill>
                            <a:srgbClr val="000000"/>
                          </a:solidFill>
                          <a:latin typeface="Arial"/>
                          <a:ea typeface="Arial"/>
                        </a:rPr>
                        <a:t>Solide expérience professionnelle de terrain </a:t>
                      </a:r>
                      <a:endParaRPr b="0" lang="fr-FR" sz="1600" spc="-1" strike="noStrike">
                        <a:solidFill>
                          <a:srgbClr val="000000"/>
                        </a:solidFill>
                        <a:latin typeface="Arial"/>
                      </a:endParaRPr>
                    </a:p>
                  </a:txBody>
                  <a:tcPr anchor="t" marL="45720" marR="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0deef"/>
                    </a:solidFill>
                  </a:tcPr>
                </a:tc>
              </a:tr>
              <a:tr h="474840">
                <a:tc>
                  <a:txBody>
                    <a:bodyPr lIns="45720" rIns="45720" anchor="t">
                      <a:noAutofit/>
                    </a:bodyPr>
                    <a:p>
                      <a:pPr defTabSz="914400">
                        <a:lnSpc>
                          <a:spcPct val="100000"/>
                        </a:lnSpc>
                      </a:pPr>
                      <a:r>
                        <a:rPr b="0" lang="fr-FR" sz="1600" spc="-1" strike="noStrike">
                          <a:solidFill>
                            <a:srgbClr val="000000"/>
                          </a:solidFill>
                          <a:latin typeface="Arial"/>
                          <a:ea typeface="Arial"/>
                        </a:rPr>
                        <a:t>12 à 22 semaines de stages en entreprise </a:t>
                      </a:r>
                      <a:endParaRPr b="0" lang="fr-FR" sz="1600" spc="-1" strike="noStrike">
                        <a:solidFill>
                          <a:srgbClr val="000000"/>
                        </a:solidFill>
                        <a:latin typeface="Arial"/>
                      </a:endParaRPr>
                    </a:p>
                  </a:txBody>
                  <a:tcPr anchor="t" marL="45720" marR="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lIns="45720" rIns="45720" anchor="t">
                      <a:noAutofit/>
                    </a:bodyPr>
                    <a:p>
                      <a:pPr defTabSz="914400">
                        <a:lnSpc>
                          <a:spcPct val="100000"/>
                        </a:lnSpc>
                      </a:pPr>
                      <a:r>
                        <a:rPr b="0" lang="fr-FR" sz="1600" spc="-1" strike="noStrike">
                          <a:solidFill>
                            <a:srgbClr val="000000"/>
                          </a:solidFill>
                          <a:latin typeface="Arial"/>
                          <a:ea typeface="Arial"/>
                        </a:rPr>
                        <a:t>Rémunération % du SMIC</a:t>
                      </a:r>
                      <a:endParaRPr b="0" lang="fr-FR" sz="1600" spc="-1" strike="noStrike">
                        <a:solidFill>
                          <a:srgbClr val="000000"/>
                        </a:solidFill>
                        <a:latin typeface="Arial"/>
                      </a:endParaRPr>
                    </a:p>
                  </a:txBody>
                  <a:tcPr anchor="t" marL="45720" marR="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r>
              <a:tr h="478440">
                <a:tc>
                  <a:txBody>
                    <a:bodyPr lIns="45720" rIns="45720" anchor="t">
                      <a:noAutofit/>
                    </a:bodyPr>
                    <a:p>
                      <a:pPr defTabSz="914400">
                        <a:lnSpc>
                          <a:spcPct val="100000"/>
                        </a:lnSpc>
                      </a:pPr>
                      <a:r>
                        <a:rPr b="0" lang="fr-FR" sz="1600" spc="-1" strike="noStrike">
                          <a:solidFill>
                            <a:srgbClr val="000000"/>
                          </a:solidFill>
                          <a:latin typeface="Arial"/>
                          <a:ea typeface="Arial"/>
                        </a:rPr>
                        <a:t>Vacances scolaires </a:t>
                      </a:r>
                      <a:endParaRPr b="0" lang="fr-FR" sz="1600" spc="-1" strike="noStrike">
                        <a:solidFill>
                          <a:srgbClr val="000000"/>
                        </a:solidFill>
                        <a:latin typeface="Arial"/>
                      </a:endParaRPr>
                    </a:p>
                  </a:txBody>
                  <a:tcPr anchor="t" marL="45720" marR="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0deef"/>
                    </a:solidFill>
                  </a:tcPr>
                </a:tc>
                <a:tc>
                  <a:txBody>
                    <a:bodyPr lIns="45720" rIns="45720" anchor="t">
                      <a:noAutofit/>
                    </a:bodyPr>
                    <a:p>
                      <a:pPr defTabSz="914400">
                        <a:lnSpc>
                          <a:spcPct val="100000"/>
                        </a:lnSpc>
                      </a:pPr>
                      <a:r>
                        <a:rPr b="0" lang="fr-FR" sz="1600" spc="-1" strike="noStrike">
                          <a:solidFill>
                            <a:srgbClr val="000000"/>
                          </a:solidFill>
                          <a:latin typeface="Arial"/>
                          <a:ea typeface="Arial"/>
                        </a:rPr>
                        <a:t>5 semaines de congés dans l’année</a:t>
                      </a:r>
                      <a:endParaRPr b="0" lang="fr-FR" sz="1600" spc="-1" strike="noStrike">
                        <a:solidFill>
                          <a:srgbClr val="000000"/>
                        </a:solidFill>
                        <a:latin typeface="Arial"/>
                      </a:endParaRPr>
                    </a:p>
                  </a:txBody>
                  <a:tcPr anchor="t" marL="45720" marR="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0deef"/>
                    </a:solidFill>
                  </a:tcPr>
                </a:tc>
              </a:tr>
            </a:tbl>
          </a:graphicData>
        </a:graphic>
      </p:graphicFrame>
      <p:sp>
        <p:nvSpPr>
          <p:cNvPr id="251" name="CustomShape 3"/>
          <p:cNvSpPr/>
          <p:nvPr/>
        </p:nvSpPr>
        <p:spPr>
          <a:xfrm>
            <a:off x="1728360" y="811440"/>
            <a:ext cx="6106680" cy="636480"/>
          </a:xfrm>
          <a:prstGeom prst="rect">
            <a:avLst/>
          </a:prstGeom>
          <a:noFill/>
          <a:ln w="12600">
            <a:noFill/>
          </a:ln>
        </p:spPr>
        <p:style>
          <a:lnRef idx="0"/>
          <a:fillRef idx="0"/>
          <a:effectRef idx="0"/>
          <a:fontRef idx="minor"/>
        </p:style>
        <p:txBody>
          <a:bodyPr lIns="45720" rIns="45720" tIns="45000" bIns="45000" anchor="ctr">
            <a:noAutofit/>
          </a:bodyPr>
          <a:p>
            <a:pPr algn="ctr" defTabSz="914400">
              <a:lnSpc>
                <a:spcPct val="100000"/>
              </a:lnSpc>
            </a:pPr>
            <a:r>
              <a:rPr b="0" lang="fr-FR" sz="1800" spc="-1" strike="noStrike">
                <a:solidFill>
                  <a:srgbClr val="000000"/>
                </a:solidFill>
                <a:latin typeface="Calibri"/>
                <a:ea typeface="Calibri"/>
              </a:rPr>
              <a:t>Même diplôme, mêmes programmes, mêmes sujets d’examens </a:t>
            </a:r>
            <a:endParaRPr b="0" lang="fr-FR" sz="1800" spc="-1" strike="noStrike">
              <a:solidFill>
                <a:srgbClr val="000000"/>
              </a:solidFill>
              <a:latin typeface="Arial"/>
            </a:endParaRPr>
          </a:p>
        </p:txBody>
      </p:sp>
      <p:pic>
        <p:nvPicPr>
          <p:cNvPr id="252" name="Image 2" descr=""/>
          <p:cNvPicPr/>
          <p:nvPr/>
        </p:nvPicPr>
        <p:blipFill>
          <a:blip r:embed="rId1"/>
          <a:stretch/>
        </p:blipFill>
        <p:spPr>
          <a:xfrm>
            <a:off x="9408240" y="413640"/>
            <a:ext cx="2518920" cy="1222560"/>
          </a:xfrm>
          <a:prstGeom prst="rect">
            <a:avLst/>
          </a:prstGeom>
          <a:ln w="0">
            <a:noFill/>
          </a:ln>
        </p:spPr>
      </p:pic>
      <p:sp>
        <p:nvSpPr>
          <p:cNvPr id="253" name="CustomShape 4"/>
          <p:cNvSpPr/>
          <p:nvPr/>
        </p:nvSpPr>
        <p:spPr>
          <a:xfrm>
            <a:off x="316080" y="5282280"/>
            <a:ext cx="5771880" cy="1370520"/>
          </a:xfrm>
          <a:prstGeom prst="rect">
            <a:avLst/>
          </a:prstGeom>
          <a:noFill/>
          <a:ln w="0">
            <a:noFill/>
          </a:ln>
        </p:spPr>
        <p:style>
          <a:lnRef idx="0"/>
          <a:fillRef idx="0"/>
          <a:effectRef idx="0"/>
          <a:fontRef idx="minor"/>
        </p:style>
        <p:txBody>
          <a:bodyPr wrap="none" lIns="90000" rIns="90000" tIns="45000" bIns="45000" anchor="t">
            <a:spAutoFit/>
          </a:bodyPr>
          <a:p>
            <a:pPr marL="285840" indent="-285480" defTabSz="914400">
              <a:lnSpc>
                <a:spcPct val="100000"/>
              </a:lnSpc>
              <a:buClr>
                <a:srgbClr val="000000"/>
              </a:buClr>
              <a:buFont typeface="Arial"/>
              <a:buChar char="×"/>
            </a:pPr>
            <a:r>
              <a:rPr b="0" lang="fr-FR" sz="1400" spc="-1" strike="noStrike">
                <a:solidFill>
                  <a:srgbClr val="000000"/>
                </a:solidFill>
                <a:latin typeface="Arial"/>
                <a:ea typeface="DejaVu Sans"/>
              </a:rPr>
              <a:t>J’aime retrouver mes camarades tous les jours</a:t>
            </a:r>
            <a:endParaRPr b="0" lang="fr-FR" sz="1400" spc="-1" strike="noStrike">
              <a:solidFill>
                <a:srgbClr val="000000"/>
              </a:solidFill>
              <a:latin typeface="Arial"/>
            </a:endParaRPr>
          </a:p>
          <a:p>
            <a:pPr marL="285840" indent="-285480" defTabSz="914400">
              <a:lnSpc>
                <a:spcPct val="100000"/>
              </a:lnSpc>
              <a:buClr>
                <a:srgbClr val="000000"/>
              </a:buClr>
              <a:buFont typeface="Arial"/>
              <a:buChar char="×"/>
            </a:pPr>
            <a:r>
              <a:rPr b="0" lang="fr-FR" sz="1400" spc="-1" strike="noStrike">
                <a:solidFill>
                  <a:srgbClr val="000000"/>
                </a:solidFill>
                <a:latin typeface="Arial"/>
                <a:ea typeface="DejaVu Sans"/>
              </a:rPr>
              <a:t>Je n’ai pas envie de combiner mes cours avec d’autres obligations </a:t>
            </a:r>
            <a:endParaRPr b="0" lang="fr-FR" sz="1400" spc="-1" strike="noStrike">
              <a:solidFill>
                <a:srgbClr val="000000"/>
              </a:solidFill>
              <a:latin typeface="Arial"/>
            </a:endParaRPr>
          </a:p>
          <a:p>
            <a:pPr marL="285840" indent="-285480" defTabSz="914400">
              <a:lnSpc>
                <a:spcPct val="100000"/>
              </a:lnSpc>
              <a:buClr>
                <a:srgbClr val="000000"/>
              </a:buClr>
              <a:buFont typeface="Arial"/>
              <a:buChar char="×"/>
            </a:pPr>
            <a:r>
              <a:rPr b="0" lang="fr-FR" sz="1400" spc="-1" strike="noStrike">
                <a:solidFill>
                  <a:srgbClr val="000000"/>
                </a:solidFill>
                <a:latin typeface="Arial"/>
                <a:ea typeface="DejaVu Sans"/>
              </a:rPr>
              <a:t>Je tiens à conserver mes vacances scolaires</a:t>
            </a:r>
            <a:endParaRPr b="0" lang="fr-FR" sz="1400" spc="-1" strike="noStrike">
              <a:solidFill>
                <a:srgbClr val="000000"/>
              </a:solidFill>
              <a:latin typeface="Arial"/>
            </a:endParaRPr>
          </a:p>
          <a:p>
            <a:pPr marL="285840" indent="-285480" defTabSz="914400">
              <a:lnSpc>
                <a:spcPct val="100000"/>
              </a:lnSpc>
              <a:buClr>
                <a:srgbClr val="000000"/>
              </a:buClr>
              <a:buFont typeface="Arial"/>
              <a:buChar char="×"/>
            </a:pPr>
            <a:r>
              <a:rPr b="0" lang="fr-FR" sz="1400" spc="-1" strike="noStrike">
                <a:solidFill>
                  <a:srgbClr val="000000"/>
                </a:solidFill>
                <a:latin typeface="Arial"/>
                <a:ea typeface="DejaVu Sans"/>
              </a:rPr>
              <a:t>J’ai besoin de temps pour mes loisirs et mon temps libre</a:t>
            </a:r>
            <a:endParaRPr b="0" lang="fr-FR" sz="1400" spc="-1" strike="noStrike">
              <a:solidFill>
                <a:srgbClr val="000000"/>
              </a:solidFill>
              <a:latin typeface="Arial"/>
            </a:endParaRPr>
          </a:p>
          <a:p>
            <a:pPr marL="285840" indent="-285480" defTabSz="914400">
              <a:lnSpc>
                <a:spcPct val="100000"/>
              </a:lnSpc>
              <a:buClr>
                <a:srgbClr val="000000"/>
              </a:buClr>
              <a:buFont typeface="Arial"/>
              <a:buChar char="×"/>
            </a:pPr>
            <a:r>
              <a:rPr b="0" lang="fr-FR" sz="1400" spc="-1" strike="noStrike">
                <a:solidFill>
                  <a:srgbClr val="000000"/>
                </a:solidFill>
                <a:latin typeface="Arial"/>
                <a:ea typeface="DejaVu Sans"/>
              </a:rPr>
              <a:t>Je ne me sens pas prêt à entrer dans la vie active</a:t>
            </a:r>
            <a:endParaRPr b="0" lang="fr-FR" sz="1400" spc="-1" strike="noStrike">
              <a:solidFill>
                <a:srgbClr val="000000"/>
              </a:solidFill>
              <a:latin typeface="Arial"/>
            </a:endParaRPr>
          </a:p>
          <a:p>
            <a:pPr marL="285840" indent="-285480" defTabSz="914400">
              <a:lnSpc>
                <a:spcPct val="100000"/>
              </a:lnSpc>
              <a:buClr>
                <a:srgbClr val="000000"/>
              </a:buClr>
              <a:buFont typeface="Arial"/>
              <a:buChar char="×"/>
            </a:pPr>
            <a:r>
              <a:rPr b="0" lang="fr-FR" sz="1400" spc="-1" strike="noStrike">
                <a:solidFill>
                  <a:srgbClr val="000000"/>
                </a:solidFill>
                <a:latin typeface="Arial"/>
                <a:ea typeface="DejaVu Sans"/>
              </a:rPr>
              <a:t>Je ne veux pas de responsabilités lié à une entreprise</a:t>
            </a:r>
            <a:endParaRPr b="0" lang="fr-FR" sz="1400" spc="-1" strike="noStrike">
              <a:solidFill>
                <a:srgbClr val="000000"/>
              </a:solidFill>
              <a:latin typeface="Arial"/>
            </a:endParaRPr>
          </a:p>
        </p:txBody>
      </p:sp>
      <p:sp>
        <p:nvSpPr>
          <p:cNvPr id="254" name="CustomShape 5"/>
          <p:cNvSpPr/>
          <p:nvPr/>
        </p:nvSpPr>
        <p:spPr>
          <a:xfrm>
            <a:off x="6222960" y="5282280"/>
            <a:ext cx="5960880" cy="1370520"/>
          </a:xfrm>
          <a:prstGeom prst="rect">
            <a:avLst/>
          </a:prstGeom>
          <a:noFill/>
          <a:ln w="0">
            <a:noFill/>
          </a:ln>
        </p:spPr>
        <p:style>
          <a:lnRef idx="0"/>
          <a:fillRef idx="0"/>
          <a:effectRef idx="0"/>
          <a:fontRef idx="minor"/>
        </p:style>
        <p:txBody>
          <a:bodyPr wrap="none" lIns="90000" rIns="90000" tIns="45000" bIns="45000" anchor="t">
            <a:spAutoFit/>
          </a:bodyPr>
          <a:p>
            <a:pPr marL="285840" indent="-285480" defTabSz="914400">
              <a:lnSpc>
                <a:spcPct val="100000"/>
              </a:lnSpc>
              <a:buClr>
                <a:srgbClr val="000000"/>
              </a:buClr>
              <a:buFont typeface="Wingdings" charset="2"/>
              <a:buChar char=""/>
            </a:pPr>
            <a:r>
              <a:rPr b="0" lang="fr-FR" sz="1400" spc="-1" strike="noStrike">
                <a:solidFill>
                  <a:srgbClr val="000000"/>
                </a:solidFill>
                <a:latin typeface="Arial"/>
                <a:ea typeface="DejaVu Sans"/>
              </a:rPr>
              <a:t>J’ai une idée précise de ce que je souhaite faire plus tard</a:t>
            </a:r>
            <a:endParaRPr b="0" lang="fr-FR" sz="1400" spc="-1" strike="noStrike">
              <a:solidFill>
                <a:srgbClr val="000000"/>
              </a:solidFill>
              <a:latin typeface="Arial"/>
            </a:endParaRPr>
          </a:p>
          <a:p>
            <a:pPr marL="285840" indent="-285480" defTabSz="914400">
              <a:lnSpc>
                <a:spcPct val="100000"/>
              </a:lnSpc>
              <a:buClr>
                <a:srgbClr val="000000"/>
              </a:buClr>
              <a:buFont typeface="Wingdings" charset="2"/>
              <a:buChar char=""/>
            </a:pPr>
            <a:r>
              <a:rPr b="0" lang="fr-FR" sz="1400" spc="-1" strike="noStrike">
                <a:solidFill>
                  <a:srgbClr val="000000"/>
                </a:solidFill>
                <a:latin typeface="Arial"/>
                <a:ea typeface="DejaVu Sans"/>
              </a:rPr>
              <a:t>J’aime travailler en équipe et je respecte les décisions des supérieurs</a:t>
            </a:r>
            <a:endParaRPr b="0" lang="fr-FR" sz="1400" spc="-1" strike="noStrike">
              <a:solidFill>
                <a:srgbClr val="000000"/>
              </a:solidFill>
              <a:latin typeface="Arial"/>
            </a:endParaRPr>
          </a:p>
          <a:p>
            <a:pPr marL="285840" indent="-285480" defTabSz="914400">
              <a:lnSpc>
                <a:spcPct val="100000"/>
              </a:lnSpc>
              <a:buClr>
                <a:srgbClr val="000000"/>
              </a:buClr>
              <a:buFont typeface="Wingdings" charset="2"/>
              <a:buChar char=""/>
            </a:pPr>
            <a:r>
              <a:rPr b="0" lang="fr-FR" sz="1400" spc="-1" strike="noStrike">
                <a:solidFill>
                  <a:srgbClr val="000000"/>
                </a:solidFill>
                <a:latin typeface="Arial"/>
                <a:ea typeface="DejaVu Sans"/>
              </a:rPr>
              <a:t>Je suis organisé(e) et travailleur(euse)</a:t>
            </a:r>
            <a:endParaRPr b="0" lang="fr-FR" sz="1400" spc="-1" strike="noStrike">
              <a:solidFill>
                <a:srgbClr val="000000"/>
              </a:solidFill>
              <a:latin typeface="Arial"/>
            </a:endParaRPr>
          </a:p>
          <a:p>
            <a:pPr marL="285840" indent="-285480" defTabSz="914400">
              <a:lnSpc>
                <a:spcPct val="100000"/>
              </a:lnSpc>
              <a:buClr>
                <a:srgbClr val="000000"/>
              </a:buClr>
              <a:buFont typeface="Wingdings" charset="2"/>
              <a:buChar char=""/>
            </a:pPr>
            <a:r>
              <a:rPr b="0" lang="fr-FR" sz="1400" spc="-1" strike="noStrike">
                <a:solidFill>
                  <a:srgbClr val="000000"/>
                </a:solidFill>
                <a:latin typeface="Arial"/>
                <a:ea typeface="DejaVu Sans"/>
              </a:rPr>
              <a:t>J’apprends mieux en manipulant, en faisant par moi même</a:t>
            </a:r>
            <a:endParaRPr b="0" lang="fr-FR" sz="1400" spc="-1" strike="noStrike">
              <a:solidFill>
                <a:srgbClr val="000000"/>
              </a:solidFill>
              <a:latin typeface="Arial"/>
            </a:endParaRPr>
          </a:p>
          <a:p>
            <a:pPr marL="285840" indent="-285480" defTabSz="914400">
              <a:lnSpc>
                <a:spcPct val="100000"/>
              </a:lnSpc>
              <a:buClr>
                <a:srgbClr val="000000"/>
              </a:buClr>
              <a:buFont typeface="Wingdings" charset="2"/>
              <a:buChar char=""/>
            </a:pPr>
            <a:r>
              <a:rPr b="0" lang="fr-FR" sz="1400" spc="-1" strike="noStrike">
                <a:solidFill>
                  <a:srgbClr val="000000"/>
                </a:solidFill>
                <a:latin typeface="Arial"/>
                <a:ea typeface="DejaVu Sans"/>
              </a:rPr>
              <a:t>Avoir moins de vacances ne me fait pas peur</a:t>
            </a:r>
            <a:endParaRPr b="0" lang="fr-FR" sz="1400" spc="-1" strike="noStrike">
              <a:solidFill>
                <a:srgbClr val="000000"/>
              </a:solidFill>
              <a:latin typeface="Arial"/>
            </a:endParaRPr>
          </a:p>
          <a:p>
            <a:pPr marL="285840" indent="-285480" defTabSz="914400">
              <a:lnSpc>
                <a:spcPct val="100000"/>
              </a:lnSpc>
              <a:buClr>
                <a:srgbClr val="000000"/>
              </a:buClr>
              <a:buFont typeface="Wingdings" charset="2"/>
              <a:buChar char=""/>
            </a:pPr>
            <a:r>
              <a:rPr b="0" lang="fr-FR" sz="1400" spc="-1" strike="noStrike">
                <a:solidFill>
                  <a:srgbClr val="000000"/>
                </a:solidFill>
                <a:latin typeface="Arial"/>
                <a:ea typeface="DejaVu Sans"/>
              </a:rPr>
              <a:t>Je suis prêt à avoir parfois des trajets importants ou être interne</a:t>
            </a:r>
            <a:endParaRPr b="0" lang="fr-FR" sz="1400" spc="-1" strike="noStrike">
              <a:solidFill>
                <a:srgbClr val="000000"/>
              </a:solidFill>
              <a:latin typeface="Arial"/>
            </a:endParaRPr>
          </a:p>
        </p:txBody>
      </p:sp>
      <p:pic>
        <p:nvPicPr>
          <p:cNvPr id="255" name="Image 12" descr=""/>
          <p:cNvPicPr/>
          <p:nvPr/>
        </p:nvPicPr>
        <p:blipFill>
          <a:blip r:embed="rId2"/>
          <a:srcRect l="18057" t="72021" r="21940" b="0"/>
          <a:stretch/>
        </p:blipFill>
        <p:spPr>
          <a:xfrm>
            <a:off x="4515840" y="4627440"/>
            <a:ext cx="1460880" cy="680040"/>
          </a:xfrm>
          <a:prstGeom prst="rect">
            <a:avLst/>
          </a:prstGeom>
          <a:ln w="0">
            <a:noFill/>
          </a:ln>
        </p:spPr>
      </p:pic>
      <p:pic>
        <p:nvPicPr>
          <p:cNvPr id="256" name="Image 13" descr=""/>
          <p:cNvPicPr/>
          <p:nvPr/>
        </p:nvPicPr>
        <p:blipFill>
          <a:blip r:embed="rId3"/>
          <a:srcRect l="18618" t="25484" r="19076" b="49860"/>
          <a:stretch/>
        </p:blipFill>
        <p:spPr>
          <a:xfrm>
            <a:off x="10410120" y="4627440"/>
            <a:ext cx="1517040" cy="599040"/>
          </a:xfrm>
          <a:prstGeom prst="rect">
            <a:avLst/>
          </a:prstGeom>
          <a:ln w="0">
            <a:noFill/>
          </a:ln>
        </p:spPr>
      </p:pic>
      <p:pic>
        <p:nvPicPr>
          <p:cNvPr id="257" name="Image 14" descr=""/>
          <p:cNvPicPr/>
          <p:nvPr/>
        </p:nvPicPr>
        <p:blipFill>
          <a:blip r:embed="rId4"/>
          <a:srcRect l="9345" t="28561" r="9676" b="28202"/>
          <a:stretch/>
        </p:blipFill>
        <p:spPr>
          <a:xfrm>
            <a:off x="1772640" y="4667760"/>
            <a:ext cx="2841120" cy="518400"/>
          </a:xfrm>
          <a:prstGeom prst="rect">
            <a:avLst/>
          </a:prstGeom>
          <a:ln w="0">
            <a:noFill/>
          </a:ln>
        </p:spPr>
      </p:pic>
      <p:pic>
        <p:nvPicPr>
          <p:cNvPr id="258" name="Image 25" descr=""/>
          <p:cNvPicPr/>
          <p:nvPr/>
        </p:nvPicPr>
        <p:blipFill>
          <a:blip r:embed="rId5"/>
          <a:srcRect l="9345" t="28561" r="9676" b="28202"/>
          <a:stretch/>
        </p:blipFill>
        <p:spPr>
          <a:xfrm>
            <a:off x="7625520" y="4708080"/>
            <a:ext cx="2841120" cy="51840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CustomShape 1"/>
          <p:cNvSpPr/>
          <p:nvPr/>
        </p:nvSpPr>
        <p:spPr>
          <a:xfrm>
            <a:off x="655200" y="1251720"/>
            <a:ext cx="10339200" cy="4764960"/>
          </a:xfrm>
          <a:prstGeom prst="rect">
            <a:avLst/>
          </a:prstGeom>
          <a:noFill/>
          <a:ln w="0">
            <a:noFill/>
          </a:ln>
        </p:spPr>
        <p:style>
          <a:lnRef idx="0"/>
          <a:fillRef idx="0"/>
          <a:effectRef idx="0"/>
          <a:fontRef idx="minor"/>
        </p:style>
        <p:txBody>
          <a:bodyPr lIns="90000" rIns="90000" tIns="45000" bIns="45000" anchor="t">
            <a:normAutofit fontScale="91111"/>
          </a:bodyPr>
          <a:p>
            <a:pPr defTabSz="914400">
              <a:lnSpc>
                <a:spcPct val="100000"/>
              </a:lnSpc>
              <a:spcBef>
                <a:spcPts val="720"/>
              </a:spcBef>
            </a:pPr>
            <a:r>
              <a:rPr b="0" lang="fr-FR" sz="3600" spc="-1" strike="noStrike">
                <a:solidFill>
                  <a:srgbClr val="000000"/>
                </a:solidFill>
                <a:latin typeface="Calibri Light"/>
                <a:ea typeface="DejaVu Sans"/>
              </a:rPr>
              <a:t>Ne pas confondre </a:t>
            </a:r>
            <a:r>
              <a:rPr b="1" lang="fr-FR" sz="3600" spc="-1" strike="noStrike">
                <a:solidFill>
                  <a:srgbClr val="c00000"/>
                </a:solidFill>
                <a:latin typeface="Calibri Light"/>
                <a:ea typeface="DejaVu Sans"/>
              </a:rPr>
              <a:t>Orientation</a:t>
            </a:r>
            <a:r>
              <a:rPr b="0" lang="fr-FR" sz="3600" spc="-1" strike="noStrike">
                <a:solidFill>
                  <a:srgbClr val="c00000"/>
                </a:solidFill>
                <a:latin typeface="Calibri Light"/>
                <a:ea typeface="DejaVu Sans"/>
              </a:rPr>
              <a:t> </a:t>
            </a:r>
            <a:r>
              <a:rPr b="0" lang="fr-FR" sz="3600" spc="-1" strike="noStrike">
                <a:solidFill>
                  <a:srgbClr val="000000"/>
                </a:solidFill>
                <a:latin typeface="Calibri Light"/>
                <a:ea typeface="DejaVu Sans"/>
              </a:rPr>
              <a:t>et </a:t>
            </a:r>
            <a:r>
              <a:rPr b="1" lang="fr-FR" sz="3600" spc="-1" strike="noStrike">
                <a:solidFill>
                  <a:srgbClr val="c00000"/>
                </a:solidFill>
                <a:latin typeface="Calibri Light"/>
                <a:ea typeface="DejaVu Sans"/>
              </a:rPr>
              <a:t>Affectation</a:t>
            </a:r>
            <a:endParaRPr b="0" lang="fr-FR" sz="3600" spc="-1" strike="noStrike">
              <a:solidFill>
                <a:srgbClr val="000000"/>
              </a:solidFill>
              <a:latin typeface="Arial"/>
            </a:endParaRPr>
          </a:p>
          <a:p>
            <a:pPr defTabSz="914400">
              <a:lnSpc>
                <a:spcPct val="100000"/>
              </a:lnSpc>
              <a:spcBef>
                <a:spcPts val="360"/>
              </a:spcBef>
            </a:pPr>
            <a:endParaRPr b="0" lang="fr-FR" sz="3600" spc="-1" strike="noStrike">
              <a:solidFill>
                <a:srgbClr val="000000"/>
              </a:solidFill>
              <a:latin typeface="Arial"/>
            </a:endParaRPr>
          </a:p>
          <a:p>
            <a:pPr defTabSz="914400">
              <a:lnSpc>
                <a:spcPct val="100000"/>
              </a:lnSpc>
              <a:spcBef>
                <a:spcPts val="360"/>
              </a:spcBef>
            </a:pPr>
            <a:r>
              <a:rPr b="1" lang="fr-FR" sz="1900" spc="-1" strike="noStrike" u="sng">
                <a:solidFill>
                  <a:srgbClr val="c00000"/>
                </a:solidFill>
                <a:uFillTx/>
                <a:latin typeface="Calibri"/>
                <a:ea typeface="DejaVu Sans"/>
              </a:rPr>
              <a:t>ORIENTATION : </a:t>
            </a:r>
            <a:endParaRPr b="0" lang="fr-FR" sz="1900" spc="-1" strike="noStrike">
              <a:solidFill>
                <a:srgbClr val="000000"/>
              </a:solidFill>
              <a:latin typeface="Arial"/>
            </a:endParaRPr>
          </a:p>
          <a:p>
            <a:pPr algn="just" defTabSz="914400">
              <a:lnSpc>
                <a:spcPct val="100000"/>
              </a:lnSpc>
              <a:spcBef>
                <a:spcPts val="459"/>
              </a:spcBef>
            </a:pPr>
            <a:r>
              <a:rPr b="0" lang="fr-FR" sz="1900" spc="-1" strike="noStrike">
                <a:solidFill>
                  <a:srgbClr val="000000"/>
                </a:solidFill>
                <a:latin typeface="Calibri"/>
                <a:ea typeface="DejaVu Sans"/>
              </a:rPr>
              <a:t>L'élève fait un choix parmi les voies d'orientation suivantes :</a:t>
            </a:r>
            <a:endParaRPr b="0" lang="fr-FR" sz="1900" spc="-1" strike="noStrike">
              <a:solidFill>
                <a:srgbClr val="000000"/>
              </a:solidFill>
              <a:latin typeface="Arial"/>
            </a:endParaRPr>
          </a:p>
          <a:p>
            <a:pPr marL="343080" indent="-342360" algn="just" defTabSz="914400">
              <a:lnSpc>
                <a:spcPct val="100000"/>
              </a:lnSpc>
              <a:spcBef>
                <a:spcPts val="459"/>
              </a:spcBef>
              <a:buClr>
                <a:srgbClr val="000000"/>
              </a:buClr>
              <a:buFont typeface="Arial"/>
              <a:buChar char="-"/>
            </a:pPr>
            <a:r>
              <a:rPr b="0" lang="fr-FR" sz="1900" spc="-1" strike="noStrike">
                <a:solidFill>
                  <a:srgbClr val="000000"/>
                </a:solidFill>
                <a:latin typeface="Calibri"/>
                <a:ea typeface="DejaVu Sans"/>
              </a:rPr>
              <a:t>la classe de </a:t>
            </a:r>
            <a:r>
              <a:rPr b="1" lang="fr-FR" sz="1900" spc="-1" strike="noStrike">
                <a:solidFill>
                  <a:srgbClr val="000000"/>
                </a:solidFill>
                <a:latin typeface="Calibri"/>
                <a:ea typeface="DejaVu Sans"/>
              </a:rPr>
              <a:t>2de GT</a:t>
            </a:r>
            <a:r>
              <a:rPr b="0" lang="fr-FR" sz="1900" spc="-1" strike="noStrike">
                <a:solidFill>
                  <a:srgbClr val="000000"/>
                </a:solidFill>
                <a:latin typeface="Calibri"/>
                <a:ea typeface="DejaVu Sans"/>
              </a:rPr>
              <a:t> (seconde générale et technologique ou la </a:t>
            </a:r>
            <a:r>
              <a:rPr b="1" lang="fr-FR" sz="1900" spc="-1" strike="noStrike">
                <a:solidFill>
                  <a:srgbClr val="000000"/>
                </a:solidFill>
                <a:latin typeface="Calibri"/>
                <a:ea typeface="DejaVu Sans"/>
              </a:rPr>
              <a:t>2de STHR</a:t>
            </a:r>
            <a:r>
              <a:rPr b="0" lang="fr-FR" sz="1900" spc="-1" strike="noStrike">
                <a:solidFill>
                  <a:srgbClr val="000000"/>
                </a:solidFill>
                <a:latin typeface="Calibri"/>
                <a:ea typeface="DejaVu Sans"/>
              </a:rPr>
              <a:t> (seconde spécifique « sciences et technologies de l'hôtellerie et de la restauration »),</a:t>
            </a:r>
            <a:endParaRPr b="0" lang="fr-FR" sz="1900" spc="-1" strike="noStrike">
              <a:solidFill>
                <a:srgbClr val="000000"/>
              </a:solidFill>
              <a:latin typeface="Arial"/>
            </a:endParaRPr>
          </a:p>
          <a:p>
            <a:pPr marL="343080" indent="-342360" algn="just" defTabSz="914400">
              <a:lnSpc>
                <a:spcPct val="100000"/>
              </a:lnSpc>
              <a:spcBef>
                <a:spcPts val="459"/>
              </a:spcBef>
              <a:buClr>
                <a:srgbClr val="000000"/>
              </a:buClr>
              <a:buFont typeface="Arial"/>
              <a:buChar char="-"/>
            </a:pPr>
            <a:r>
              <a:rPr b="0" lang="fr-FR" sz="1900" spc="-1" strike="noStrike">
                <a:solidFill>
                  <a:srgbClr val="000000"/>
                </a:solidFill>
                <a:latin typeface="Calibri"/>
                <a:ea typeface="DejaVu Sans"/>
              </a:rPr>
              <a:t>la classe de </a:t>
            </a:r>
            <a:r>
              <a:rPr b="1" lang="fr-FR" sz="1900" spc="-1" strike="noStrike">
                <a:solidFill>
                  <a:srgbClr val="000000"/>
                </a:solidFill>
                <a:latin typeface="Calibri"/>
                <a:ea typeface="DejaVu Sans"/>
              </a:rPr>
              <a:t>2de pro</a:t>
            </a:r>
            <a:r>
              <a:rPr b="0" lang="fr-FR" sz="1900" spc="-1" strike="noStrike">
                <a:solidFill>
                  <a:srgbClr val="000000"/>
                </a:solidFill>
                <a:latin typeface="Calibri"/>
                <a:ea typeface="DejaVu Sans"/>
              </a:rPr>
              <a:t> (qui constitue la première année du cycle de préparation en trois ans du baccalauréat professionnel),</a:t>
            </a:r>
            <a:endParaRPr b="0" lang="fr-FR" sz="1900" spc="-1" strike="noStrike">
              <a:solidFill>
                <a:srgbClr val="000000"/>
              </a:solidFill>
              <a:latin typeface="Arial"/>
            </a:endParaRPr>
          </a:p>
          <a:p>
            <a:pPr marL="343080" indent="-342360" algn="just" defTabSz="914400">
              <a:lnSpc>
                <a:spcPct val="100000"/>
              </a:lnSpc>
              <a:spcBef>
                <a:spcPts val="459"/>
              </a:spcBef>
              <a:buClr>
                <a:srgbClr val="000000"/>
              </a:buClr>
              <a:buFont typeface="Arial"/>
              <a:buChar char="-"/>
            </a:pPr>
            <a:r>
              <a:rPr b="0" lang="fr-FR" sz="1900" spc="-1" strike="noStrike">
                <a:solidFill>
                  <a:srgbClr val="000000"/>
                </a:solidFill>
                <a:latin typeface="Calibri"/>
                <a:ea typeface="DejaVu Sans"/>
              </a:rPr>
              <a:t>la </a:t>
            </a:r>
            <a:r>
              <a:rPr b="1" lang="fr-FR" sz="1900" spc="-1" strike="noStrike">
                <a:solidFill>
                  <a:srgbClr val="000000"/>
                </a:solidFill>
                <a:latin typeface="Calibri"/>
                <a:ea typeface="DejaVu Sans"/>
              </a:rPr>
              <a:t>première année de CAP </a:t>
            </a:r>
            <a:r>
              <a:rPr b="0" lang="fr-FR" sz="1900" spc="-1" strike="noStrike">
                <a:solidFill>
                  <a:srgbClr val="000000"/>
                </a:solidFill>
                <a:latin typeface="Calibri"/>
                <a:ea typeface="DejaVu Sans"/>
              </a:rPr>
              <a:t>(cycle de deux ans conduisant à une spécialité de certificat d'aptitude professionnelle ou de certificat d'aptitude professionnelle agricole).</a:t>
            </a:r>
            <a:endParaRPr b="0" lang="fr-FR" sz="1900" spc="-1" strike="noStrike">
              <a:solidFill>
                <a:srgbClr val="000000"/>
              </a:solidFill>
              <a:latin typeface="Arial"/>
            </a:endParaRPr>
          </a:p>
          <a:p>
            <a:pPr algn="just" defTabSz="914400">
              <a:lnSpc>
                <a:spcPct val="100000"/>
              </a:lnSpc>
              <a:spcBef>
                <a:spcPts val="360"/>
              </a:spcBef>
            </a:pPr>
            <a:endParaRPr b="0" lang="fr-FR" sz="1900" spc="-1" strike="noStrike">
              <a:solidFill>
                <a:srgbClr val="000000"/>
              </a:solidFill>
              <a:latin typeface="Arial"/>
            </a:endParaRPr>
          </a:p>
          <a:p>
            <a:pPr algn="just" defTabSz="914400">
              <a:lnSpc>
                <a:spcPct val="100000"/>
              </a:lnSpc>
              <a:spcBef>
                <a:spcPts val="459"/>
              </a:spcBef>
            </a:pPr>
            <a:r>
              <a:rPr b="1" lang="fr-FR" sz="1900" spc="-1" strike="noStrike" u="sng">
                <a:solidFill>
                  <a:srgbClr val="c00000"/>
                </a:solidFill>
                <a:uFillTx/>
                <a:latin typeface="Calibri"/>
                <a:ea typeface="DejaVu Sans"/>
              </a:rPr>
              <a:t>AFFECTATION </a:t>
            </a:r>
            <a:r>
              <a:rPr b="1" lang="fr-FR" sz="1900" spc="-1" strike="noStrike" u="sng">
                <a:solidFill>
                  <a:srgbClr val="000000"/>
                </a:solidFill>
                <a:uFillTx/>
                <a:latin typeface="Calibri"/>
                <a:ea typeface="DejaVu Sans"/>
              </a:rPr>
              <a:t>:</a:t>
            </a:r>
            <a:r>
              <a:rPr b="1" lang="fr-FR" sz="1900" spc="-1" strike="noStrike">
                <a:solidFill>
                  <a:srgbClr val="000000"/>
                </a:solidFill>
                <a:latin typeface="Calibri"/>
                <a:ea typeface="DejaVu Sans"/>
              </a:rPr>
              <a:t> </a:t>
            </a:r>
            <a:r>
              <a:rPr b="0" lang="fr-FR" sz="1900" spc="-1" strike="noStrike">
                <a:solidFill>
                  <a:srgbClr val="000000"/>
                </a:solidFill>
                <a:latin typeface="Calibri"/>
                <a:ea typeface="DejaVu Sans"/>
              </a:rPr>
              <a:t>organisation de l'admission de l'élève dans un établissement en fonction de la carte des formations et des vœux des familles. L'affectation relève de l'inspecteur d'académie, directeur académique des services départementaux de l'éducation nationale</a:t>
            </a:r>
            <a:endParaRPr b="0" lang="fr-FR" sz="1900" spc="-1" strike="noStrike">
              <a:solidFill>
                <a:srgbClr val="000000"/>
              </a:solidFill>
              <a:latin typeface="Arial"/>
            </a:endParaRPr>
          </a:p>
          <a:p>
            <a:pPr defTabSz="914400">
              <a:lnSpc>
                <a:spcPct val="100000"/>
              </a:lnSpc>
              <a:spcBef>
                <a:spcPts val="479"/>
              </a:spcBef>
            </a:pPr>
            <a:endParaRPr b="0" lang="fr-FR" sz="1900" spc="-1" strike="noStrike">
              <a:solidFill>
                <a:srgbClr val="000000"/>
              </a:solidFill>
              <a:latin typeface="Arial"/>
            </a:endParaRPr>
          </a:p>
          <a:p>
            <a:pPr defTabSz="914400">
              <a:lnSpc>
                <a:spcPct val="100000"/>
              </a:lnSpc>
              <a:spcBef>
                <a:spcPts val="561"/>
              </a:spcBef>
            </a:pPr>
            <a:endParaRPr b="0" lang="fr-FR" sz="1900" spc="-1" strike="noStrike">
              <a:solidFill>
                <a:srgbClr val="000000"/>
              </a:solidFill>
              <a:latin typeface="Arial"/>
            </a:endParaRPr>
          </a:p>
        </p:txBody>
      </p:sp>
      <p:sp>
        <p:nvSpPr>
          <p:cNvPr id="260" name="CustomShape 2"/>
          <p:cNvSpPr/>
          <p:nvPr/>
        </p:nvSpPr>
        <p:spPr>
          <a:xfrm>
            <a:off x="56160" y="288000"/>
            <a:ext cx="7573680" cy="894960"/>
          </a:xfrm>
          <a:prstGeom prst="rect">
            <a:avLst/>
          </a:prstGeom>
          <a:noFill/>
          <a:ln w="12600">
            <a:noFill/>
          </a:ln>
        </p:spPr>
        <p:style>
          <a:lnRef idx="0"/>
          <a:fillRef idx="0"/>
          <a:effectRef idx="0"/>
          <a:fontRef idx="minor"/>
        </p:style>
        <p:txBody>
          <a:bodyPr lIns="45720" rIns="45720" tIns="45000" bIns="45000" anchor="ctr">
            <a:noAutofit/>
          </a:bodyPr>
          <a:p>
            <a:pPr algn="ctr" defTabSz="914400">
              <a:lnSpc>
                <a:spcPct val="90000"/>
              </a:lnSpc>
            </a:pPr>
            <a:r>
              <a:rPr b="0" lang="fr-FR" sz="4400" spc="-1" strike="noStrike">
                <a:solidFill>
                  <a:srgbClr val="000000"/>
                </a:solidFill>
                <a:latin typeface="Calibri Light"/>
                <a:ea typeface="Calibri Light"/>
              </a:rPr>
              <a:t>Quelques points de vigilance</a:t>
            </a:r>
            <a:endParaRPr b="0" lang="fr-FR" sz="4400" spc="-1" strike="noStrike">
              <a:solidFill>
                <a:srgbClr val="000000"/>
              </a:solidFill>
              <a:latin typeface="Arial"/>
            </a:endParaRPr>
          </a:p>
        </p:txBody>
      </p:sp>
      <p:pic>
        <p:nvPicPr>
          <p:cNvPr id="261" name="Image 1" descr=""/>
          <p:cNvPicPr/>
          <p:nvPr/>
        </p:nvPicPr>
        <p:blipFill>
          <a:blip r:embed="rId1"/>
          <a:stretch/>
        </p:blipFill>
        <p:spPr>
          <a:xfrm>
            <a:off x="9743040" y="136800"/>
            <a:ext cx="2227680" cy="222768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CustomShape 1"/>
          <p:cNvSpPr/>
          <p:nvPr/>
        </p:nvSpPr>
        <p:spPr>
          <a:xfrm>
            <a:off x="2456280" y="97920"/>
            <a:ext cx="7533360" cy="868680"/>
          </a:xfrm>
          <a:prstGeom prst="rect">
            <a:avLst/>
          </a:prstGeom>
          <a:noFill/>
          <a:ln w="12600">
            <a:noFill/>
          </a:ln>
        </p:spPr>
        <p:style>
          <a:lnRef idx="0"/>
          <a:fillRef idx="0"/>
          <a:effectRef idx="0"/>
          <a:fontRef idx="minor"/>
        </p:style>
        <p:txBody>
          <a:bodyPr lIns="45720" rIns="45720" tIns="45000" bIns="45000" anchor="ctr">
            <a:noAutofit/>
          </a:bodyPr>
          <a:p>
            <a:pPr algn="ctr" defTabSz="914400">
              <a:lnSpc>
                <a:spcPct val="90000"/>
              </a:lnSpc>
            </a:pPr>
            <a:r>
              <a:rPr b="1" lang="fr-FR" sz="4400" spc="-1" strike="noStrike">
                <a:solidFill>
                  <a:srgbClr val="000000"/>
                </a:solidFill>
                <a:latin typeface="Calibri Light"/>
                <a:ea typeface="Calibri Light"/>
              </a:rPr>
              <a:t>Le calendrier de l’orientation </a:t>
            </a:r>
            <a:endParaRPr b="0" lang="fr-FR" sz="4400" spc="-1" strike="noStrike">
              <a:solidFill>
                <a:srgbClr val="000000"/>
              </a:solidFill>
              <a:latin typeface="Arial"/>
            </a:endParaRPr>
          </a:p>
        </p:txBody>
      </p:sp>
      <p:sp>
        <p:nvSpPr>
          <p:cNvPr id="263" name="CustomShape 2"/>
          <p:cNvSpPr/>
          <p:nvPr/>
        </p:nvSpPr>
        <p:spPr>
          <a:xfrm>
            <a:off x="307080" y="900000"/>
            <a:ext cx="11212200" cy="5939280"/>
          </a:xfrm>
          <a:prstGeom prst="rect">
            <a:avLst/>
          </a:prstGeom>
          <a:noFill/>
          <a:ln w="3240">
            <a:solidFill>
              <a:srgbClr val="000000"/>
            </a:solidFill>
            <a:miter/>
          </a:ln>
        </p:spPr>
        <p:style>
          <a:lnRef idx="0"/>
          <a:fillRef idx="0"/>
          <a:effectRef idx="0"/>
          <a:fontRef idx="minor"/>
        </p:style>
        <p:txBody>
          <a:bodyPr lIns="45720" rIns="45720" tIns="45000" bIns="45000" anchor="t">
            <a:noAutofit/>
          </a:bodyPr>
          <a:p>
            <a:pPr marL="194400" indent="-192960" defTabSz="914400">
              <a:lnSpc>
                <a:spcPct val="100000"/>
              </a:lnSpc>
              <a:spcBef>
                <a:spcPts val="799"/>
              </a:spcBef>
              <a:buClr>
                <a:srgbClr val="c00000"/>
              </a:buClr>
              <a:buFont typeface="Arial"/>
              <a:buChar char="•"/>
            </a:pPr>
            <a:r>
              <a:rPr b="1" lang="fr-FR" sz="2100" spc="-1" strike="noStrike">
                <a:solidFill>
                  <a:srgbClr val="c00000"/>
                </a:solidFill>
                <a:latin typeface="Calibri"/>
                <a:ea typeface="Calibri"/>
              </a:rPr>
              <a:t>De Septembre à Février : </a:t>
            </a:r>
            <a:br>
              <a:rPr sz="1800"/>
            </a:br>
            <a:r>
              <a:rPr b="0" lang="fr-FR" sz="2100" spc="-1" strike="noStrike">
                <a:solidFill>
                  <a:srgbClr val="000000"/>
                </a:solidFill>
                <a:latin typeface="Calibri"/>
                <a:ea typeface="Calibri"/>
              </a:rPr>
              <a:t>Recherches d’informations sur les formations, les domaines, les métiers par l’élève et sa famille.</a:t>
            </a:r>
            <a:endParaRPr b="0" lang="fr-FR" sz="2100" spc="-1" strike="noStrike">
              <a:solidFill>
                <a:srgbClr val="000000"/>
              </a:solidFill>
              <a:latin typeface="Arial"/>
            </a:endParaRPr>
          </a:p>
          <a:p>
            <a:pPr marL="194400" indent="-192960" defTabSz="914400">
              <a:lnSpc>
                <a:spcPct val="0"/>
              </a:lnSpc>
              <a:spcBef>
                <a:spcPts val="799"/>
              </a:spcBef>
              <a:tabLst>
                <a:tab algn="l" pos="0"/>
              </a:tabLst>
            </a:pPr>
            <a:endParaRPr b="0" lang="fr-FR" sz="2100" spc="-1" strike="noStrike">
              <a:solidFill>
                <a:srgbClr val="000000"/>
              </a:solidFill>
              <a:latin typeface="Arial"/>
            </a:endParaRPr>
          </a:p>
          <a:p>
            <a:pPr marL="194400" indent="-192960" defTabSz="914400">
              <a:lnSpc>
                <a:spcPct val="100000"/>
              </a:lnSpc>
              <a:spcBef>
                <a:spcPts val="799"/>
              </a:spcBef>
              <a:buClr>
                <a:srgbClr val="c00000"/>
              </a:buClr>
              <a:buFont typeface="Arial"/>
              <a:buChar char="•"/>
              <a:tabLst>
                <a:tab algn="l" pos="0"/>
              </a:tabLst>
            </a:pPr>
            <a:r>
              <a:rPr b="1" lang="fr-FR" sz="2100" spc="-1" strike="noStrike">
                <a:solidFill>
                  <a:srgbClr val="c00000"/>
                </a:solidFill>
                <a:latin typeface="Calibri"/>
                <a:ea typeface="Calibri"/>
              </a:rPr>
              <a:t>Février (conseil du 2</a:t>
            </a:r>
            <a:r>
              <a:rPr b="1" lang="fr-FR" sz="2100" spc="-1" strike="noStrike" baseline="30000">
                <a:solidFill>
                  <a:srgbClr val="c00000"/>
                </a:solidFill>
                <a:latin typeface="Calibri"/>
                <a:ea typeface="Calibri"/>
              </a:rPr>
              <a:t>ème</a:t>
            </a:r>
            <a:r>
              <a:rPr b="1" lang="fr-FR" sz="2100" spc="-1" strike="noStrike">
                <a:solidFill>
                  <a:srgbClr val="c00000"/>
                </a:solidFill>
                <a:latin typeface="Calibri"/>
                <a:ea typeface="Calibri"/>
              </a:rPr>
              <a:t>  trimestre) : </a:t>
            </a:r>
            <a:br>
              <a:rPr sz="1800"/>
            </a:br>
            <a:r>
              <a:rPr b="0" lang="fr-FR" sz="2100" spc="-1" strike="noStrike">
                <a:solidFill>
                  <a:srgbClr val="000000"/>
                </a:solidFill>
                <a:latin typeface="Calibri"/>
                <a:ea typeface="Calibri"/>
              </a:rPr>
              <a:t>Vœux PROVISOIRES = Vos intentions d’orientation, à saisir sur les Services en Ligne Orientation (SLO)</a:t>
            </a:r>
            <a:br>
              <a:rPr sz="1800"/>
            </a:br>
            <a:r>
              <a:rPr b="0" lang="fr-FR" sz="2100" spc="-1" strike="noStrike">
                <a:solidFill>
                  <a:srgbClr val="000000"/>
                </a:solidFill>
                <a:latin typeface="Calibri"/>
                <a:ea typeface="Calibri"/>
              </a:rPr>
              <a:t>→ </a:t>
            </a:r>
            <a:r>
              <a:rPr b="0" lang="fr-FR" sz="2100" spc="-1" strike="noStrike" u="sng">
                <a:solidFill>
                  <a:srgbClr val="000000"/>
                </a:solidFill>
                <a:uFillTx/>
                <a:latin typeface="Calibri"/>
                <a:ea typeface="Calibri"/>
              </a:rPr>
              <a:t>Avis du Conseil de Classe</a:t>
            </a:r>
            <a:r>
              <a:rPr b="0" lang="fr-FR" sz="2100" spc="-1" strike="noStrike">
                <a:solidFill>
                  <a:srgbClr val="000000"/>
                </a:solidFill>
                <a:latin typeface="Calibri"/>
                <a:ea typeface="Calibri"/>
              </a:rPr>
              <a:t> (avis provisoires)</a:t>
            </a:r>
            <a:endParaRPr b="0" lang="fr-FR" sz="2100" spc="-1" strike="noStrike">
              <a:solidFill>
                <a:srgbClr val="000000"/>
              </a:solidFill>
              <a:latin typeface="Arial"/>
            </a:endParaRPr>
          </a:p>
          <a:p>
            <a:pPr defTabSz="914400">
              <a:lnSpc>
                <a:spcPct val="0"/>
              </a:lnSpc>
              <a:spcBef>
                <a:spcPts val="799"/>
              </a:spcBef>
              <a:tabLst>
                <a:tab algn="l" pos="0"/>
              </a:tabLst>
            </a:pPr>
            <a:endParaRPr b="0" lang="fr-FR" sz="2100" spc="-1" strike="noStrike">
              <a:solidFill>
                <a:srgbClr val="000000"/>
              </a:solidFill>
              <a:latin typeface="Arial"/>
            </a:endParaRPr>
          </a:p>
          <a:p>
            <a:pPr marL="194400" indent="-192960" defTabSz="914400">
              <a:lnSpc>
                <a:spcPct val="100000"/>
              </a:lnSpc>
              <a:spcBef>
                <a:spcPts val="799"/>
              </a:spcBef>
              <a:buClr>
                <a:srgbClr val="c00000"/>
              </a:buClr>
              <a:buFont typeface="Arial"/>
              <a:buChar char="•"/>
              <a:tabLst>
                <a:tab algn="l" pos="0"/>
              </a:tabLst>
            </a:pPr>
            <a:r>
              <a:rPr b="1" lang="fr-FR" sz="2100" spc="-1" strike="noStrike">
                <a:solidFill>
                  <a:srgbClr val="c00000"/>
                </a:solidFill>
                <a:latin typeface="Calibri"/>
                <a:ea typeface="Calibri"/>
              </a:rPr>
              <a:t>Mai - Juin (conseil du 3</a:t>
            </a:r>
            <a:r>
              <a:rPr b="1" lang="fr-FR" sz="2100" spc="-1" strike="noStrike" baseline="30000">
                <a:solidFill>
                  <a:srgbClr val="c00000"/>
                </a:solidFill>
                <a:latin typeface="Calibri"/>
                <a:ea typeface="Calibri"/>
              </a:rPr>
              <a:t>ème</a:t>
            </a:r>
            <a:r>
              <a:rPr b="1" lang="fr-FR" sz="2100" spc="-1" strike="noStrike">
                <a:solidFill>
                  <a:srgbClr val="c00000"/>
                </a:solidFill>
                <a:latin typeface="Calibri"/>
                <a:ea typeface="Calibri"/>
              </a:rPr>
              <a:t> trimestre) : </a:t>
            </a:r>
            <a:br>
              <a:rPr sz="1800"/>
            </a:br>
            <a:r>
              <a:rPr b="0" lang="fr-FR" sz="2100" spc="-1" strike="noStrike">
                <a:solidFill>
                  <a:srgbClr val="000000"/>
                </a:solidFill>
                <a:latin typeface="Calibri"/>
                <a:ea typeface="Calibri"/>
              </a:rPr>
              <a:t>Vœux d’orientation DÉFINITIFS, à saisir sur les Services en ligne Orientation ET Affectation (SLO, SLA)</a:t>
            </a:r>
            <a:br>
              <a:rPr sz="1800"/>
            </a:br>
            <a:r>
              <a:rPr b="0" lang="fr-FR" sz="2100" spc="-1" strike="noStrike">
                <a:solidFill>
                  <a:srgbClr val="000000"/>
                </a:solidFill>
                <a:latin typeface="Calibri"/>
                <a:ea typeface="Calibri"/>
              </a:rPr>
              <a:t>→ </a:t>
            </a:r>
            <a:r>
              <a:rPr b="0" lang="fr-FR" sz="2100" spc="-1" strike="noStrike" u="sng">
                <a:solidFill>
                  <a:srgbClr val="000000"/>
                </a:solidFill>
                <a:uFillTx/>
                <a:latin typeface="Calibri"/>
                <a:ea typeface="Calibri"/>
              </a:rPr>
              <a:t>Décision du Conseil de Classe : proposition d’orientation (définitive)</a:t>
            </a:r>
            <a:endParaRPr b="0" lang="fr-FR" sz="2100" spc="-1" strike="noStrike">
              <a:solidFill>
                <a:srgbClr val="000000"/>
              </a:solidFill>
              <a:latin typeface="Arial"/>
            </a:endParaRPr>
          </a:p>
          <a:p>
            <a:pPr defTabSz="914400">
              <a:lnSpc>
                <a:spcPct val="100000"/>
              </a:lnSpc>
              <a:tabLst>
                <a:tab algn="l" pos="0"/>
              </a:tabLst>
            </a:pPr>
            <a:r>
              <a:rPr b="0" lang="fr-FR" sz="1400" spc="-1" strike="noStrike">
                <a:solidFill>
                  <a:srgbClr val="000000"/>
                </a:solidFill>
                <a:latin typeface="Trebuchet MS"/>
                <a:ea typeface="Trebuchet MS"/>
              </a:rPr>
              <a:t>Si la proposition du conseil de classe est différente de la demande de l’élève et de sa famille :</a:t>
            </a:r>
            <a:endParaRPr b="0" lang="fr-FR" sz="1400" spc="-1" strike="noStrike">
              <a:solidFill>
                <a:srgbClr val="000000"/>
              </a:solidFill>
              <a:latin typeface="Arial"/>
            </a:endParaRPr>
          </a:p>
          <a:p>
            <a:pPr defTabSz="914400">
              <a:lnSpc>
                <a:spcPct val="100000"/>
              </a:lnSpc>
              <a:tabLst>
                <a:tab algn="l" pos="0"/>
              </a:tabLst>
            </a:pPr>
            <a:r>
              <a:rPr b="0" lang="fr-FR" sz="1400" spc="-1" strike="noStrike">
                <a:solidFill>
                  <a:srgbClr val="000000"/>
                </a:solidFill>
                <a:latin typeface="Trebuchet MS"/>
                <a:ea typeface="Trebuchet MS"/>
              </a:rPr>
              <a:t>1. Entretien avec le chef d’établissement (exposé des motivations). Le chef d’établissement se positionne.</a:t>
            </a:r>
            <a:endParaRPr b="0" lang="fr-FR" sz="1400" spc="-1" strike="noStrike">
              <a:solidFill>
                <a:srgbClr val="000000"/>
              </a:solidFill>
              <a:latin typeface="Arial"/>
            </a:endParaRPr>
          </a:p>
          <a:p>
            <a:pPr defTabSz="914400">
              <a:lnSpc>
                <a:spcPct val="100000"/>
              </a:lnSpc>
              <a:tabLst>
                <a:tab algn="l" pos="0"/>
              </a:tabLst>
            </a:pPr>
            <a:r>
              <a:rPr b="0" lang="fr-FR" sz="1400" spc="-1" strike="noStrike">
                <a:solidFill>
                  <a:srgbClr val="000000"/>
                </a:solidFill>
                <a:latin typeface="Trebuchet MS"/>
                <a:ea typeface="Trebuchet MS"/>
              </a:rPr>
              <a:t>2. En cas de désaccord persistant,</a:t>
            </a:r>
            <a:r>
              <a:rPr b="0" lang="fr-FR" sz="1400" spc="-1" strike="noStrike">
                <a:solidFill>
                  <a:srgbClr val="333399"/>
                </a:solidFill>
                <a:latin typeface="Trebuchet MS"/>
                <a:ea typeface="Trebuchet MS"/>
              </a:rPr>
              <a:t> </a:t>
            </a:r>
            <a:r>
              <a:rPr b="0" lang="fr-FR" sz="1400" spc="-1" strike="noStrike">
                <a:solidFill>
                  <a:srgbClr val="000000"/>
                </a:solidFill>
                <a:latin typeface="Trebuchet MS"/>
                <a:ea typeface="Trebuchet MS"/>
              </a:rPr>
              <a:t>commission d’appel possible (qui prend</a:t>
            </a:r>
            <a:r>
              <a:rPr b="0" lang="fr-FR" sz="1400" spc="-1" strike="noStrike">
                <a:solidFill>
                  <a:srgbClr val="333399"/>
                </a:solidFill>
                <a:latin typeface="Trebuchet MS"/>
                <a:ea typeface="Trebuchet MS"/>
              </a:rPr>
              <a:t> </a:t>
            </a:r>
            <a:r>
              <a:rPr b="0" lang="fr-FR" sz="1400" spc="-1" strike="noStrike">
                <a:solidFill>
                  <a:srgbClr val="000000"/>
                </a:solidFill>
                <a:latin typeface="Trebuchet MS"/>
                <a:ea typeface="Trebuchet MS"/>
              </a:rPr>
              <a:t>la décision d’orientation finale).</a:t>
            </a:r>
            <a:endParaRPr b="0" lang="fr-FR" sz="1400" spc="-1" strike="noStrike">
              <a:solidFill>
                <a:srgbClr val="000000"/>
              </a:solidFill>
              <a:latin typeface="Arial"/>
            </a:endParaRPr>
          </a:p>
          <a:p>
            <a:pPr defTabSz="914400">
              <a:lnSpc>
                <a:spcPct val="100000"/>
              </a:lnSpc>
              <a:tabLst>
                <a:tab algn="l" pos="0"/>
              </a:tabLst>
            </a:pPr>
            <a:endParaRPr b="0" lang="fr-FR" sz="1400" spc="-1" strike="noStrike">
              <a:solidFill>
                <a:srgbClr val="000000"/>
              </a:solidFill>
              <a:latin typeface="Arial"/>
            </a:endParaRPr>
          </a:p>
          <a:p>
            <a:pPr defTabSz="914400">
              <a:lnSpc>
                <a:spcPct val="100000"/>
              </a:lnSpc>
              <a:tabLst>
                <a:tab algn="l" pos="0"/>
              </a:tabLst>
            </a:pPr>
            <a:r>
              <a:rPr b="1" lang="fr-FR" sz="1400" spc="-1" strike="noStrike">
                <a:solidFill>
                  <a:srgbClr val="000000"/>
                </a:solidFill>
                <a:latin typeface="Calibri Light"/>
                <a:ea typeface="DejaVu Sans"/>
              </a:rPr>
              <a:t>⚠ </a:t>
            </a:r>
            <a:r>
              <a:rPr b="0" lang="fr-FR" sz="1400" spc="-1" strike="noStrike">
                <a:solidFill>
                  <a:srgbClr val="000000"/>
                </a:solidFill>
                <a:latin typeface="Trebuchet MS"/>
                <a:ea typeface="DejaVu Sans"/>
              </a:rPr>
              <a:t>Attention : le redoublement n’est pas une voie d’orientation </a:t>
            </a:r>
            <a:endParaRPr b="0" lang="fr-FR" sz="1400" spc="-1" strike="noStrike">
              <a:solidFill>
                <a:srgbClr val="000000"/>
              </a:solidFill>
              <a:latin typeface="Arial"/>
            </a:endParaRPr>
          </a:p>
          <a:p>
            <a:pPr marL="194400" indent="-192960" defTabSz="914400">
              <a:lnSpc>
                <a:spcPct val="50000"/>
              </a:lnSpc>
              <a:spcBef>
                <a:spcPts val="799"/>
              </a:spcBef>
              <a:tabLst>
                <a:tab algn="l" pos="0"/>
              </a:tabLst>
            </a:pPr>
            <a:endParaRPr b="0" lang="fr-FR" sz="1400" spc="-1" strike="noStrike">
              <a:solidFill>
                <a:srgbClr val="000000"/>
              </a:solidFill>
              <a:latin typeface="Arial"/>
            </a:endParaRPr>
          </a:p>
          <a:p>
            <a:pPr marL="194400" indent="-192960" defTabSz="914400">
              <a:lnSpc>
                <a:spcPct val="72000"/>
              </a:lnSpc>
              <a:spcBef>
                <a:spcPts val="799"/>
              </a:spcBef>
              <a:buClr>
                <a:srgbClr val="c00000"/>
              </a:buClr>
              <a:buFont typeface="Arial"/>
              <a:buChar char="•"/>
              <a:tabLst>
                <a:tab algn="l" pos="0"/>
              </a:tabLst>
            </a:pPr>
            <a:r>
              <a:rPr b="1" lang="fr-FR" sz="2100" spc="-1" strike="noStrike">
                <a:solidFill>
                  <a:srgbClr val="c00000"/>
                </a:solidFill>
                <a:latin typeface="Calibri"/>
                <a:ea typeface="Calibri"/>
              </a:rPr>
              <a:t>Fin Juin/ début juillet </a:t>
            </a:r>
            <a:r>
              <a:rPr b="0" lang="fr-FR" sz="2100" spc="-1" strike="noStrike">
                <a:solidFill>
                  <a:srgbClr val="c00000"/>
                </a:solidFill>
                <a:latin typeface="Calibri"/>
                <a:ea typeface="Calibri"/>
              </a:rPr>
              <a:t>: </a:t>
            </a:r>
            <a:r>
              <a:rPr b="0" lang="fr-FR" sz="2100" spc="-1" strike="noStrike">
                <a:solidFill>
                  <a:srgbClr val="000000"/>
                </a:solidFill>
                <a:latin typeface="Calibri"/>
                <a:ea typeface="Calibri"/>
              </a:rPr>
              <a:t>Résultats de l’affectation (visibles sur les téléservices), puis inscription dans l’établissement d’accueil (saisie sur Service en ligne Inscritption SLI) </a:t>
            </a:r>
            <a:endParaRPr b="0" lang="fr-FR" sz="2100" spc="-1" strike="noStrike">
              <a:solidFill>
                <a:srgbClr val="000000"/>
              </a:solidFill>
              <a:latin typeface="Arial"/>
            </a:endParaRPr>
          </a:p>
          <a:p>
            <a:pPr marL="1080" defTabSz="914400">
              <a:lnSpc>
                <a:spcPct val="72000"/>
              </a:lnSpc>
              <a:spcBef>
                <a:spcPts val="799"/>
              </a:spcBef>
              <a:tabLst>
                <a:tab algn="l" pos="0"/>
              </a:tabLst>
            </a:pPr>
            <a:r>
              <a:rPr b="0" lang="fr-FR" sz="2100" spc="-1" strike="noStrike">
                <a:solidFill>
                  <a:srgbClr val="000000"/>
                </a:solidFill>
                <a:latin typeface="Calibri"/>
                <a:ea typeface="Calibri"/>
              </a:rPr>
              <a:t>    </a:t>
            </a:r>
            <a:r>
              <a:rPr b="0" lang="fr-FR" sz="1400" spc="-1" strike="noStrike">
                <a:solidFill>
                  <a:srgbClr val="000000"/>
                </a:solidFill>
                <a:latin typeface="Trebuchet MS"/>
                <a:ea typeface="Calibri"/>
              </a:rPr>
              <a:t>Attention ne pas partir en vacances sans être inscrit </a:t>
            </a:r>
            <a:r>
              <a:rPr b="0" lang="fr-FR" sz="1400" spc="-1" strike="noStrike">
                <a:solidFill>
                  <a:srgbClr val="000000"/>
                </a:solidFill>
                <a:latin typeface="Arial"/>
                <a:ea typeface="DejaVu Sans"/>
              </a:rPr>
              <a:t>😊</a:t>
            </a:r>
            <a:r>
              <a:rPr b="0" lang="fr-FR" sz="1400" spc="-1" strike="noStrike">
                <a:solidFill>
                  <a:srgbClr val="000000"/>
                </a:solidFill>
                <a:latin typeface="Trebuchet MS"/>
                <a:ea typeface="Calibri"/>
              </a:rPr>
              <a:t>  </a:t>
            </a:r>
            <a:br>
              <a:rPr sz="1800"/>
            </a:br>
            <a:r>
              <a:rPr b="0" lang="fr-FR" sz="2100" spc="-1" strike="noStrike">
                <a:solidFill>
                  <a:srgbClr val="000000"/>
                </a:solidFill>
                <a:latin typeface="Calibri"/>
                <a:ea typeface="DejaVu Sans"/>
              </a:rPr>
              <a:t> </a:t>
            </a:r>
            <a:endParaRPr b="0" lang="fr-FR" sz="2100" spc="-1" strike="noStrike">
              <a:solidFill>
                <a:srgbClr val="000000"/>
              </a:solidFill>
              <a:latin typeface="Arial"/>
            </a:endParaRPr>
          </a:p>
        </p:txBody>
      </p:sp>
      <p:pic>
        <p:nvPicPr>
          <p:cNvPr id="264" name="Image 3" descr=""/>
          <p:cNvPicPr/>
          <p:nvPr/>
        </p:nvPicPr>
        <p:blipFill>
          <a:blip r:embed="rId1"/>
          <a:srcRect l="0" t="12070" r="0" b="11531"/>
          <a:stretch/>
        </p:blipFill>
        <p:spPr>
          <a:xfrm>
            <a:off x="9991800" y="97920"/>
            <a:ext cx="1664640" cy="127152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CustomShape 1"/>
          <p:cNvSpPr/>
          <p:nvPr/>
        </p:nvSpPr>
        <p:spPr>
          <a:xfrm>
            <a:off x="2307600" y="345960"/>
            <a:ext cx="7573680" cy="894960"/>
          </a:xfrm>
          <a:prstGeom prst="rect">
            <a:avLst/>
          </a:prstGeom>
          <a:noFill/>
          <a:ln w="12600">
            <a:noFill/>
          </a:ln>
        </p:spPr>
        <p:style>
          <a:lnRef idx="0"/>
          <a:fillRef idx="0"/>
          <a:effectRef idx="0"/>
          <a:fontRef idx="minor"/>
        </p:style>
        <p:txBody>
          <a:bodyPr lIns="45720" rIns="45720" tIns="45000" bIns="45000" anchor="ctr">
            <a:noAutofit/>
          </a:bodyPr>
          <a:p>
            <a:pPr algn="ctr" defTabSz="914400">
              <a:lnSpc>
                <a:spcPct val="90000"/>
              </a:lnSpc>
            </a:pPr>
            <a:r>
              <a:rPr b="0" lang="fr-FR" sz="4400" spc="-1" strike="noStrike">
                <a:solidFill>
                  <a:srgbClr val="000000"/>
                </a:solidFill>
                <a:latin typeface="Calibri Light"/>
                <a:ea typeface="Calibri Light"/>
              </a:rPr>
              <a:t>Quelques points de vigilance</a:t>
            </a:r>
            <a:endParaRPr b="0" lang="fr-FR" sz="4400" spc="-1" strike="noStrike">
              <a:solidFill>
                <a:srgbClr val="000000"/>
              </a:solidFill>
              <a:latin typeface="Arial"/>
            </a:endParaRPr>
          </a:p>
        </p:txBody>
      </p:sp>
      <p:sp>
        <p:nvSpPr>
          <p:cNvPr id="266" name="CustomShape 2"/>
          <p:cNvSpPr/>
          <p:nvPr/>
        </p:nvSpPr>
        <p:spPr>
          <a:xfrm>
            <a:off x="838080" y="1485720"/>
            <a:ext cx="10512360" cy="4814280"/>
          </a:xfrm>
          <a:prstGeom prst="rect">
            <a:avLst/>
          </a:prstGeom>
          <a:noFill/>
          <a:ln w="12600">
            <a:solidFill>
              <a:srgbClr val="000000"/>
            </a:solidFill>
            <a:miter/>
          </a:ln>
        </p:spPr>
        <p:style>
          <a:lnRef idx="0"/>
          <a:fillRef idx="0"/>
          <a:effectRef idx="0"/>
          <a:fontRef idx="minor"/>
        </p:style>
        <p:txBody>
          <a:bodyPr lIns="45720" rIns="45720" tIns="45000" bIns="45000" anchor="t">
            <a:noAutofit/>
          </a:bodyPr>
          <a:p>
            <a:pPr marL="228600" indent="-227160" defTabSz="914400">
              <a:lnSpc>
                <a:spcPct val="100000"/>
              </a:lnSpc>
              <a:spcBef>
                <a:spcPts val="1001"/>
              </a:spcBef>
              <a:buClr>
                <a:srgbClr val="000000"/>
              </a:buClr>
              <a:buFont typeface="Arial"/>
              <a:buChar char="•"/>
            </a:pPr>
            <a:r>
              <a:rPr b="1" lang="fr-FR" sz="2200" spc="-1" strike="noStrike">
                <a:solidFill>
                  <a:srgbClr val="000000"/>
                </a:solidFill>
                <a:latin typeface="Calibri"/>
                <a:ea typeface="Calibri"/>
              </a:rPr>
              <a:t>Sectorisation en fonction du domicile pour l’affectation en 2</a:t>
            </a:r>
            <a:r>
              <a:rPr b="1" lang="fr-FR" sz="2200" spc="-1" strike="noStrike" baseline="30000">
                <a:solidFill>
                  <a:srgbClr val="000000"/>
                </a:solidFill>
                <a:latin typeface="Calibri"/>
                <a:ea typeface="Calibri"/>
              </a:rPr>
              <a:t>nde</a:t>
            </a:r>
            <a:r>
              <a:rPr b="1" lang="fr-FR" sz="2200" spc="-1" strike="noStrike">
                <a:solidFill>
                  <a:srgbClr val="000000"/>
                </a:solidFill>
                <a:latin typeface="Calibri"/>
                <a:ea typeface="Calibri"/>
              </a:rPr>
              <a:t> GT</a:t>
            </a:r>
            <a:endParaRPr b="0" lang="fr-FR" sz="2200" spc="-1" strike="noStrike">
              <a:solidFill>
                <a:srgbClr val="000000"/>
              </a:solidFill>
              <a:latin typeface="Arial"/>
            </a:endParaRPr>
          </a:p>
          <a:p>
            <a:pPr defTabSz="914400">
              <a:lnSpc>
                <a:spcPct val="100000"/>
              </a:lnSpc>
              <a:spcBef>
                <a:spcPts val="1001"/>
              </a:spcBef>
            </a:pPr>
            <a:endParaRPr b="0" lang="fr-FR" sz="1000" spc="-1" strike="noStrike">
              <a:solidFill>
                <a:srgbClr val="000000"/>
              </a:solidFill>
              <a:latin typeface="Arial"/>
            </a:endParaRPr>
          </a:p>
          <a:p>
            <a:pPr marL="228600" indent="-227160" defTabSz="914400">
              <a:lnSpc>
                <a:spcPct val="100000"/>
              </a:lnSpc>
              <a:spcBef>
                <a:spcPts val="1001"/>
              </a:spcBef>
              <a:buClr>
                <a:srgbClr val="000000"/>
              </a:buClr>
              <a:buFont typeface="Arial"/>
              <a:buChar char="•"/>
            </a:pPr>
            <a:r>
              <a:rPr b="1" lang="fr-FR" sz="2200" spc="-1" strike="noStrike">
                <a:solidFill>
                  <a:srgbClr val="000000"/>
                </a:solidFill>
                <a:latin typeface="Calibri"/>
                <a:ea typeface="Calibri"/>
              </a:rPr>
              <a:t>Pas de sectorisation en lycée professionnel (LP)</a:t>
            </a:r>
            <a:endParaRPr b="0" lang="fr-FR" sz="2200" spc="-1" strike="noStrike">
              <a:solidFill>
                <a:srgbClr val="000000"/>
              </a:solidFill>
              <a:latin typeface="Arial"/>
            </a:endParaRPr>
          </a:p>
          <a:p>
            <a:pPr marL="1080" defTabSz="914400">
              <a:lnSpc>
                <a:spcPct val="100000"/>
              </a:lnSpc>
              <a:spcBef>
                <a:spcPts val="1001"/>
              </a:spcBef>
            </a:pPr>
            <a:endParaRPr b="0" lang="fr-FR" sz="1200" spc="-1" strike="noStrike">
              <a:solidFill>
                <a:srgbClr val="000000"/>
              </a:solidFill>
              <a:latin typeface="Arial"/>
            </a:endParaRPr>
          </a:p>
          <a:p>
            <a:pPr marL="228600" indent="-227160" defTabSz="914400">
              <a:lnSpc>
                <a:spcPct val="100000"/>
              </a:lnSpc>
              <a:buClr>
                <a:srgbClr val="000000"/>
              </a:buClr>
              <a:buFont typeface="Arial"/>
              <a:buChar char="•"/>
            </a:pPr>
            <a:r>
              <a:rPr b="0" lang="fr-FR" sz="2200" spc="-1" strike="noStrike">
                <a:solidFill>
                  <a:srgbClr val="000000"/>
                </a:solidFill>
                <a:latin typeface="Calibri"/>
                <a:ea typeface="Calibri"/>
              </a:rPr>
              <a:t>Certaines formations en LP ont un </a:t>
            </a:r>
            <a:r>
              <a:rPr b="1" lang="fr-FR" sz="2200" spc="-1" strike="noStrike">
                <a:solidFill>
                  <a:srgbClr val="c00000"/>
                </a:solidFill>
                <a:latin typeface="Calibri"/>
                <a:ea typeface="Calibri"/>
              </a:rPr>
              <a:t>recrutement particulier</a:t>
            </a:r>
            <a:r>
              <a:rPr b="0" lang="fr-FR" sz="2200" spc="-1" strike="noStrike">
                <a:solidFill>
                  <a:srgbClr val="c00000"/>
                </a:solidFill>
                <a:latin typeface="Calibri"/>
                <a:ea typeface="Calibri"/>
              </a:rPr>
              <a:t> </a:t>
            </a:r>
            <a:br>
              <a:rPr sz="1800"/>
            </a:br>
            <a:r>
              <a:rPr b="0" lang="fr-FR" sz="2200" spc="-1" strike="noStrike">
                <a:solidFill>
                  <a:srgbClr val="000000"/>
                </a:solidFill>
                <a:latin typeface="Calibri"/>
                <a:ea typeface="Calibri"/>
              </a:rPr>
              <a:t>Attention aux dates et démarches à effectuer !</a:t>
            </a:r>
            <a:br>
              <a:rPr sz="1800"/>
            </a:br>
            <a:r>
              <a:rPr b="0" lang="fr-FR" sz="1200" spc="-1" strike="noStrike">
                <a:solidFill>
                  <a:srgbClr val="000000"/>
                </a:solidFill>
                <a:latin typeface="Comic Sans MS"/>
                <a:ea typeface="Comic Sans MS"/>
              </a:rPr>
              <a:t>(</a:t>
            </a:r>
            <a:r>
              <a:rPr b="0" lang="fr-FR" sz="1200" spc="-1" strike="noStrike">
                <a:solidFill>
                  <a:srgbClr val="000000"/>
                </a:solidFill>
                <a:latin typeface="Calibri"/>
                <a:ea typeface="Calibri"/>
              </a:rPr>
              <a:t>Exemples: Métiers de la sécurité au LP Branly à La Roche Sur Yon) </a:t>
            </a:r>
            <a:endParaRPr b="0" lang="fr-FR" sz="1200" spc="-1" strike="noStrike">
              <a:solidFill>
                <a:srgbClr val="000000"/>
              </a:solidFill>
              <a:latin typeface="Arial"/>
            </a:endParaRPr>
          </a:p>
          <a:p>
            <a:pPr defTabSz="914400">
              <a:lnSpc>
                <a:spcPct val="100000"/>
              </a:lnSpc>
            </a:pPr>
            <a:endParaRPr b="0" lang="fr-FR" sz="1200" spc="-1" strike="noStrike">
              <a:solidFill>
                <a:srgbClr val="000000"/>
              </a:solidFill>
              <a:latin typeface="Arial"/>
            </a:endParaRPr>
          </a:p>
          <a:p>
            <a:pPr marL="228600" indent="-227160" defTabSz="914400">
              <a:lnSpc>
                <a:spcPct val="100000"/>
              </a:lnSpc>
              <a:spcBef>
                <a:spcPts val="1001"/>
              </a:spcBef>
              <a:buClr>
                <a:srgbClr val="000000"/>
              </a:buClr>
              <a:buFont typeface="Arial"/>
              <a:buChar char="•"/>
            </a:pPr>
            <a:r>
              <a:rPr b="0" lang="fr-FR" sz="2200" spc="-1" strike="noStrike">
                <a:solidFill>
                  <a:srgbClr val="000000"/>
                </a:solidFill>
                <a:latin typeface="Calibri"/>
                <a:ea typeface="Calibri"/>
              </a:rPr>
              <a:t>Certains </a:t>
            </a:r>
            <a:r>
              <a:rPr b="1" lang="fr-FR" sz="2200" spc="-1" strike="noStrike">
                <a:solidFill>
                  <a:srgbClr val="c00000"/>
                </a:solidFill>
                <a:latin typeface="Calibri"/>
                <a:ea typeface="Calibri"/>
              </a:rPr>
              <a:t>CAP ont des places réservées</a:t>
            </a:r>
            <a:r>
              <a:rPr b="0" lang="fr-FR" sz="2200" spc="-1" strike="noStrike">
                <a:solidFill>
                  <a:srgbClr val="000000"/>
                </a:solidFill>
                <a:latin typeface="Calibri"/>
                <a:ea typeface="Calibri"/>
              </a:rPr>
              <a:t> au public de dispositif SEGPA / ULIS etc…</a:t>
            </a:r>
            <a:endParaRPr b="0" lang="fr-FR" sz="2200" spc="-1" strike="noStrike">
              <a:solidFill>
                <a:srgbClr val="000000"/>
              </a:solidFill>
              <a:latin typeface="Arial"/>
            </a:endParaRPr>
          </a:p>
          <a:p>
            <a:pPr defTabSz="914400">
              <a:lnSpc>
                <a:spcPct val="100000"/>
              </a:lnSpc>
            </a:pPr>
            <a:endParaRPr b="0" lang="fr-FR" sz="2200" spc="-1" strike="noStrike">
              <a:solidFill>
                <a:srgbClr val="000000"/>
              </a:solidFill>
              <a:latin typeface="Arial"/>
            </a:endParaRPr>
          </a:p>
          <a:p>
            <a:pPr marL="228600" indent="-227160" defTabSz="914400">
              <a:lnSpc>
                <a:spcPct val="100000"/>
              </a:lnSpc>
              <a:spcBef>
                <a:spcPts val="1001"/>
              </a:spcBef>
              <a:buClr>
                <a:srgbClr val="000000"/>
              </a:buClr>
              <a:buFont typeface="Arial"/>
              <a:buChar char="•"/>
            </a:pPr>
            <a:r>
              <a:rPr b="1" lang="fr-FR" sz="2200" spc="-1" strike="noStrike">
                <a:solidFill>
                  <a:srgbClr val="000000"/>
                </a:solidFill>
                <a:latin typeface="Calibri"/>
                <a:ea typeface="Calibri"/>
              </a:rPr>
              <a:t>Certaines formations en LP sont très demandées</a:t>
            </a:r>
            <a:r>
              <a:rPr b="0" lang="fr-FR" sz="2200" spc="-1" strike="noStrike">
                <a:solidFill>
                  <a:srgbClr val="000000"/>
                </a:solidFill>
                <a:latin typeface="Calibri"/>
                <a:ea typeface="Calibri"/>
              </a:rPr>
              <a:t> : </a:t>
            </a:r>
            <a:br>
              <a:rPr sz="1800"/>
            </a:br>
            <a:r>
              <a:rPr b="1" lang="fr-FR" sz="2200" spc="-1" strike="noStrike">
                <a:solidFill>
                  <a:srgbClr val="c00000"/>
                </a:solidFill>
                <a:latin typeface="Calibri"/>
                <a:ea typeface="Calibri"/>
              </a:rPr>
              <a:t>Il est très important d’envisager plusieurs vœux </a:t>
            </a:r>
            <a:r>
              <a:rPr b="0" lang="fr-FR" sz="2200" spc="-1" strike="noStrike">
                <a:solidFill>
                  <a:srgbClr val="000000"/>
                </a:solidFill>
                <a:latin typeface="Calibri"/>
                <a:ea typeface="Calibri"/>
              </a:rPr>
              <a:t>! </a:t>
            </a:r>
            <a:br>
              <a:rPr sz="1800"/>
            </a:br>
            <a:r>
              <a:rPr b="0" lang="fr-FR" sz="2200" spc="-1" strike="noStrike">
                <a:solidFill>
                  <a:srgbClr val="000000"/>
                </a:solidFill>
                <a:latin typeface="Calibri"/>
                <a:ea typeface="Calibri"/>
              </a:rPr>
              <a:t>NB : on parle alors de </a:t>
            </a:r>
            <a:r>
              <a:rPr b="0" i="1" lang="fr-FR" sz="2200" spc="-1" strike="noStrike">
                <a:solidFill>
                  <a:srgbClr val="000000"/>
                </a:solidFill>
                <a:latin typeface="Calibri"/>
                <a:ea typeface="Calibri"/>
              </a:rPr>
              <a:t>taux de pression </a:t>
            </a:r>
            <a:r>
              <a:rPr b="0" lang="fr-FR" sz="2200" spc="-1" strike="noStrike">
                <a:solidFill>
                  <a:srgbClr val="000000"/>
                </a:solidFill>
                <a:latin typeface="Calibri"/>
                <a:ea typeface="Calibri"/>
              </a:rPr>
              <a:t>(plus il est élevé, plus la formation est demandée)</a:t>
            </a:r>
            <a:endParaRPr b="0" lang="fr-FR" sz="2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CustomShape 1"/>
          <p:cNvSpPr/>
          <p:nvPr/>
        </p:nvSpPr>
        <p:spPr>
          <a:xfrm>
            <a:off x="697320" y="286200"/>
            <a:ext cx="8567640" cy="894960"/>
          </a:xfrm>
          <a:prstGeom prst="rect">
            <a:avLst/>
          </a:prstGeom>
          <a:noFill/>
          <a:ln w="12600">
            <a:noFill/>
          </a:ln>
        </p:spPr>
        <p:style>
          <a:lnRef idx="0"/>
          <a:fillRef idx="0"/>
          <a:effectRef idx="0"/>
          <a:fontRef idx="minor"/>
        </p:style>
        <p:txBody>
          <a:bodyPr lIns="45720" rIns="45720" tIns="45000" bIns="45000" anchor="ctr">
            <a:noAutofit/>
          </a:bodyPr>
          <a:p>
            <a:pPr algn="ctr" defTabSz="914400">
              <a:lnSpc>
                <a:spcPct val="90000"/>
              </a:lnSpc>
            </a:pPr>
            <a:r>
              <a:rPr b="0" lang="fr-FR" sz="4400" spc="-1" strike="noStrike">
                <a:solidFill>
                  <a:srgbClr val="000000"/>
                </a:solidFill>
                <a:latin typeface="Calibri Light"/>
                <a:ea typeface="Calibri Light"/>
              </a:rPr>
              <a:t>Encore quelques points de vigilance</a:t>
            </a:r>
            <a:endParaRPr b="0" lang="fr-FR" sz="4400" spc="-1" strike="noStrike">
              <a:solidFill>
                <a:srgbClr val="000000"/>
              </a:solidFill>
              <a:latin typeface="Arial"/>
            </a:endParaRPr>
          </a:p>
          <a:p>
            <a:pPr algn="ctr" defTabSz="914400">
              <a:lnSpc>
                <a:spcPct val="90000"/>
              </a:lnSpc>
            </a:pPr>
            <a:r>
              <a:rPr b="0" lang="fr-FR" sz="2800" spc="-1" strike="noStrike">
                <a:solidFill>
                  <a:srgbClr val="000000"/>
                </a:solidFill>
                <a:latin typeface="Calibri Light"/>
                <a:ea typeface="DejaVu Sans"/>
              </a:rPr>
              <a:t>En particulier pour les vœux Bac pro et CAP</a:t>
            </a:r>
            <a:endParaRPr b="0" lang="fr-FR" sz="2800" spc="-1" strike="noStrike">
              <a:solidFill>
                <a:srgbClr val="000000"/>
              </a:solidFill>
              <a:latin typeface="Arial"/>
            </a:endParaRPr>
          </a:p>
        </p:txBody>
      </p:sp>
      <p:sp>
        <p:nvSpPr>
          <p:cNvPr id="268" name="CustomShape 2"/>
          <p:cNvSpPr/>
          <p:nvPr/>
        </p:nvSpPr>
        <p:spPr>
          <a:xfrm>
            <a:off x="326160" y="1856520"/>
            <a:ext cx="11475360" cy="4163040"/>
          </a:xfrm>
          <a:prstGeom prst="rect">
            <a:avLst/>
          </a:prstGeom>
          <a:noFill/>
          <a:ln w="12600">
            <a:solidFill>
              <a:srgbClr val="0d0d0d"/>
            </a:solidFill>
            <a:miter/>
          </a:ln>
        </p:spPr>
        <p:style>
          <a:lnRef idx="0"/>
          <a:fillRef idx="0"/>
          <a:effectRef idx="0"/>
          <a:fontRef idx="minor"/>
        </p:style>
        <p:txBody>
          <a:bodyPr lIns="45720" rIns="45720" tIns="45000" bIns="45000" anchor="t">
            <a:noAutofit/>
          </a:bodyPr>
          <a:p>
            <a:pPr marL="1440" defTabSz="914400">
              <a:lnSpc>
                <a:spcPct val="100000"/>
              </a:lnSpc>
              <a:spcBef>
                <a:spcPts val="901"/>
              </a:spcBef>
            </a:pPr>
            <a:endParaRPr b="0" lang="fr-FR" sz="2300" spc="-1" strike="noStrike">
              <a:solidFill>
                <a:srgbClr val="000000"/>
              </a:solidFill>
              <a:latin typeface="Arial"/>
            </a:endParaRPr>
          </a:p>
          <a:p>
            <a:pPr marL="210240" indent="-208800" defTabSz="914400">
              <a:lnSpc>
                <a:spcPct val="100000"/>
              </a:lnSpc>
              <a:spcBef>
                <a:spcPts val="901"/>
              </a:spcBef>
              <a:buClr>
                <a:srgbClr val="000000"/>
              </a:buClr>
              <a:buFont typeface="Arial"/>
              <a:buChar char="•"/>
            </a:pPr>
            <a:r>
              <a:rPr b="0" lang="fr-FR" sz="2300" spc="-1" strike="noStrike">
                <a:solidFill>
                  <a:srgbClr val="000000"/>
                </a:solidFill>
                <a:latin typeface="Calibri"/>
                <a:ea typeface="Calibri"/>
              </a:rPr>
              <a:t>Faire plusieurs vœux et </a:t>
            </a:r>
            <a:r>
              <a:rPr b="1" lang="fr-FR" sz="2300" spc="-1" strike="noStrike">
                <a:solidFill>
                  <a:srgbClr val="c00000"/>
                </a:solidFill>
                <a:latin typeface="Calibri"/>
                <a:ea typeface="Calibri"/>
              </a:rPr>
              <a:t>bien réfléchir à l’ordre des vœux</a:t>
            </a:r>
            <a:r>
              <a:rPr b="0" lang="fr-FR" sz="2300" spc="-1" strike="noStrike">
                <a:solidFill>
                  <a:srgbClr val="c00000"/>
                </a:solidFill>
                <a:latin typeface="Calibri"/>
                <a:ea typeface="Calibri"/>
              </a:rPr>
              <a:t>. </a:t>
            </a:r>
            <a:br>
              <a:rPr sz="1800"/>
            </a:br>
            <a:r>
              <a:rPr b="0" lang="fr-FR" sz="1600" spc="-1" strike="noStrike">
                <a:solidFill>
                  <a:srgbClr val="000000"/>
                </a:solidFill>
                <a:latin typeface="Calibri"/>
                <a:ea typeface="Calibri"/>
              </a:rPr>
              <a:t>L’application informatique AFFELNET prend en compte les affectations en fonction de différents critères dont </a:t>
            </a:r>
            <a:r>
              <a:rPr b="0" lang="fr-FR" sz="1600" spc="-1" strike="noStrike" u="sng">
                <a:solidFill>
                  <a:srgbClr val="000000"/>
                </a:solidFill>
                <a:uFillTx/>
                <a:latin typeface="Calibri"/>
                <a:ea typeface="Calibri"/>
              </a:rPr>
              <a:t>l’ordre des vœux</a:t>
            </a:r>
            <a:endParaRPr b="0" lang="fr-FR" sz="1600" spc="-1" strike="noStrike">
              <a:solidFill>
                <a:srgbClr val="000000"/>
              </a:solidFill>
              <a:latin typeface="Arial"/>
            </a:endParaRPr>
          </a:p>
          <a:p>
            <a:pPr defTabSz="914400">
              <a:lnSpc>
                <a:spcPct val="100000"/>
              </a:lnSpc>
            </a:pPr>
            <a:endParaRPr b="0" lang="fr-FR" sz="1600" spc="-1" strike="noStrike">
              <a:solidFill>
                <a:srgbClr val="000000"/>
              </a:solidFill>
              <a:latin typeface="Arial"/>
            </a:endParaRPr>
          </a:p>
          <a:p>
            <a:pPr defTabSz="914400">
              <a:lnSpc>
                <a:spcPct val="100000"/>
              </a:lnSpc>
            </a:pPr>
            <a:endParaRPr b="0" lang="fr-FR" sz="1600" spc="-1" strike="noStrike">
              <a:solidFill>
                <a:srgbClr val="000000"/>
              </a:solidFill>
              <a:latin typeface="Arial"/>
            </a:endParaRPr>
          </a:p>
          <a:p>
            <a:pPr marL="210240" indent="-208800" defTabSz="914400">
              <a:lnSpc>
                <a:spcPct val="100000"/>
              </a:lnSpc>
              <a:spcBef>
                <a:spcPts val="901"/>
              </a:spcBef>
              <a:buClr>
                <a:srgbClr val="000000"/>
              </a:buClr>
              <a:buFont typeface="Arial"/>
              <a:buChar char="•"/>
            </a:pPr>
            <a:r>
              <a:rPr b="0" lang="fr-FR" sz="2000" spc="-1" strike="noStrike">
                <a:solidFill>
                  <a:srgbClr val="000000"/>
                </a:solidFill>
                <a:latin typeface="Trebuchet MS"/>
                <a:ea typeface="Trebuchet MS"/>
              </a:rPr>
              <a:t>L</a:t>
            </a:r>
            <a:r>
              <a:rPr b="0" lang="fr-FR" sz="2300" spc="-1" strike="noStrike">
                <a:solidFill>
                  <a:srgbClr val="000000"/>
                </a:solidFill>
                <a:latin typeface="Calibri"/>
                <a:ea typeface="Calibri"/>
              </a:rPr>
              <a:t>orsque l’apprentissage est envisagé,</a:t>
            </a:r>
            <a:r>
              <a:rPr b="0" lang="fr-FR" sz="2300" spc="-1" strike="noStrike">
                <a:solidFill>
                  <a:srgbClr val="365b9d"/>
                </a:solidFill>
                <a:latin typeface="Calibri"/>
                <a:ea typeface="Calibri"/>
              </a:rPr>
              <a:t> </a:t>
            </a:r>
            <a:r>
              <a:rPr b="1" lang="fr-FR" sz="2300" spc="-1" strike="noStrike">
                <a:solidFill>
                  <a:srgbClr val="c00000"/>
                </a:solidFill>
                <a:latin typeface="Calibri"/>
                <a:ea typeface="Calibri"/>
              </a:rPr>
              <a:t>élargir à des vœux sous statut scolaire</a:t>
            </a:r>
            <a:endParaRPr b="0" lang="fr-FR" sz="2300" spc="-1" strike="noStrike">
              <a:solidFill>
                <a:srgbClr val="000000"/>
              </a:solidFill>
              <a:latin typeface="Arial"/>
            </a:endParaRPr>
          </a:p>
          <a:p>
            <a:pPr marL="1080" defTabSz="914400">
              <a:lnSpc>
                <a:spcPct val="100000"/>
              </a:lnSpc>
            </a:pPr>
            <a:endParaRPr b="0" lang="fr-FR" sz="2300" spc="-1" strike="noStrike">
              <a:solidFill>
                <a:srgbClr val="000000"/>
              </a:solidFill>
              <a:latin typeface="Arial"/>
            </a:endParaRPr>
          </a:p>
          <a:p>
            <a:pPr marL="1080" defTabSz="914400">
              <a:lnSpc>
                <a:spcPct val="100000"/>
              </a:lnSpc>
            </a:pPr>
            <a:endParaRPr b="0" lang="fr-FR" sz="2300" spc="-1" strike="noStrike">
              <a:solidFill>
                <a:srgbClr val="000000"/>
              </a:solidFill>
              <a:latin typeface="Arial"/>
            </a:endParaRPr>
          </a:p>
          <a:p>
            <a:pPr marL="210240" indent="-208800" defTabSz="914400">
              <a:lnSpc>
                <a:spcPct val="100000"/>
              </a:lnSpc>
              <a:spcBef>
                <a:spcPts val="901"/>
              </a:spcBef>
              <a:buClr>
                <a:srgbClr val="000000"/>
              </a:buClr>
              <a:buFont typeface="Arial"/>
              <a:buChar char="•"/>
            </a:pPr>
            <a:r>
              <a:rPr b="1" lang="fr-FR" sz="2300" spc="-1" strike="noStrike">
                <a:solidFill>
                  <a:srgbClr val="c00000"/>
                </a:solidFill>
                <a:latin typeface="Calibri"/>
                <a:ea typeface="Calibri"/>
              </a:rPr>
              <a:t>Importance des résultats et validation des compétences</a:t>
            </a:r>
            <a:r>
              <a:rPr b="0" lang="fr-FR" sz="2300" spc="-1" strike="noStrike">
                <a:solidFill>
                  <a:srgbClr val="000000"/>
                </a:solidFill>
                <a:latin typeface="Calibri"/>
                <a:ea typeface="Calibri"/>
              </a:rPr>
              <a:t> du socle commun</a:t>
            </a:r>
            <a:br>
              <a:rPr sz="1800"/>
            </a:br>
            <a:r>
              <a:rPr b="0" lang="fr-FR" sz="1900" spc="-1" strike="noStrike">
                <a:solidFill>
                  <a:srgbClr val="000000"/>
                </a:solidFill>
                <a:latin typeface="Calibri"/>
                <a:ea typeface="Calibri"/>
              </a:rPr>
              <a:t>AFFELNET prend également en compte les acquis du socle commun </a:t>
            </a:r>
            <a:endParaRPr b="0" lang="fr-FR" sz="1900" spc="-1" strike="noStrike">
              <a:solidFill>
                <a:srgbClr val="000000"/>
              </a:solidFill>
              <a:latin typeface="Arial"/>
            </a:endParaRPr>
          </a:p>
          <a:p>
            <a:pPr marL="720" defTabSz="914400">
              <a:lnSpc>
                <a:spcPct val="100000"/>
              </a:lnSpc>
              <a:spcBef>
                <a:spcPts val="901"/>
              </a:spcBef>
            </a:pPr>
            <a:endParaRPr b="0" lang="fr-FR" sz="1900" spc="-1" strike="noStrike">
              <a:solidFill>
                <a:srgbClr val="000000"/>
              </a:solidFill>
              <a:latin typeface="Arial"/>
            </a:endParaRPr>
          </a:p>
          <a:p>
            <a:pPr marL="720" defTabSz="914400">
              <a:lnSpc>
                <a:spcPct val="100000"/>
              </a:lnSpc>
            </a:pPr>
            <a:endParaRPr b="0" lang="fr-FR" sz="1900" spc="-1" strike="noStrike">
              <a:solidFill>
                <a:srgbClr val="000000"/>
              </a:solidFill>
              <a:latin typeface="Arial"/>
            </a:endParaRPr>
          </a:p>
        </p:txBody>
      </p:sp>
      <p:pic>
        <p:nvPicPr>
          <p:cNvPr id="269" name="Image 1" descr=""/>
          <p:cNvPicPr/>
          <p:nvPr/>
        </p:nvPicPr>
        <p:blipFill>
          <a:blip r:embed="rId1"/>
          <a:srcRect l="0" t="0" r="15510" b="0"/>
          <a:stretch/>
        </p:blipFill>
        <p:spPr>
          <a:xfrm>
            <a:off x="10846800" y="136440"/>
            <a:ext cx="954720" cy="115776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 name="CustomShape 1"/>
          <p:cNvSpPr/>
          <p:nvPr/>
        </p:nvSpPr>
        <p:spPr>
          <a:xfrm>
            <a:off x="527400" y="404640"/>
            <a:ext cx="11065680" cy="1508760"/>
          </a:xfrm>
          <a:prstGeom prst="rect">
            <a:avLst/>
          </a:prstGeom>
          <a:noFill/>
          <a:ln w="9360">
            <a:solidFill>
              <a:srgbClr val="8faadc"/>
            </a:solidFill>
            <a:round/>
          </a:ln>
        </p:spPr>
        <p:style>
          <a:lnRef idx="0"/>
          <a:fillRef idx="0"/>
          <a:effectRef idx="0"/>
          <a:fontRef idx="minor"/>
        </p:style>
        <p:txBody>
          <a:bodyPr lIns="45720" rIns="45720" tIns="45000" bIns="45000" anchor="ctr">
            <a:noAutofit/>
          </a:bodyPr>
          <a:p>
            <a:pPr algn="ctr" defTabSz="914400">
              <a:lnSpc>
                <a:spcPct val="90000"/>
              </a:lnSpc>
            </a:pPr>
            <a:r>
              <a:rPr b="1" lang="fr-FR" sz="3600" spc="-1" strike="noStrike">
                <a:solidFill>
                  <a:srgbClr val="002060"/>
                </a:solidFill>
                <a:latin typeface="Calibri Light"/>
                <a:ea typeface="Calibri Light"/>
              </a:rPr>
              <a:t>Mme BONNET Emmanuelle</a:t>
            </a:r>
            <a:endParaRPr b="0" lang="fr-FR" sz="3600" spc="-1" strike="noStrike">
              <a:solidFill>
                <a:srgbClr val="000000"/>
              </a:solidFill>
              <a:latin typeface="Arial"/>
            </a:endParaRPr>
          </a:p>
          <a:p>
            <a:pPr algn="ctr" defTabSz="914400">
              <a:lnSpc>
                <a:spcPct val="90000"/>
              </a:lnSpc>
            </a:pPr>
            <a:r>
              <a:rPr b="1" lang="fr-FR" sz="2800" spc="-1" strike="noStrike">
                <a:solidFill>
                  <a:srgbClr val="002060"/>
                </a:solidFill>
                <a:latin typeface="Calibri Light"/>
                <a:ea typeface="Calibri Light"/>
              </a:rPr>
              <a:t>Psychologue de l’Éducation Nationale (PsyEN)</a:t>
            </a:r>
            <a:br>
              <a:rPr sz="1800"/>
            </a:br>
            <a:r>
              <a:rPr b="0" i="1" lang="fr-FR" sz="2800" spc="-1" strike="noStrike">
                <a:solidFill>
                  <a:srgbClr val="000000"/>
                </a:solidFill>
                <a:latin typeface="Calibri Light"/>
                <a:ea typeface="DejaVu Sans"/>
              </a:rPr>
              <a:t>E</a:t>
            </a:r>
            <a:r>
              <a:rPr b="0" i="1" lang="fr-FR" sz="2800" spc="-1" strike="noStrike">
                <a:solidFill>
                  <a:srgbClr val="000000"/>
                </a:solidFill>
                <a:latin typeface="Calibri Light"/>
                <a:ea typeface="Calibri Light"/>
              </a:rPr>
              <a:t>ducation, Développement et conseil en orientation</a:t>
            </a:r>
            <a:endParaRPr b="0" lang="fr-FR" sz="2800" spc="-1" strike="noStrike">
              <a:solidFill>
                <a:srgbClr val="000000"/>
              </a:solidFill>
              <a:latin typeface="Arial"/>
            </a:endParaRPr>
          </a:p>
        </p:txBody>
      </p:sp>
      <p:sp>
        <p:nvSpPr>
          <p:cNvPr id="46" name="CustomShape 2"/>
          <p:cNvSpPr/>
          <p:nvPr/>
        </p:nvSpPr>
        <p:spPr>
          <a:xfrm>
            <a:off x="664200" y="2129760"/>
            <a:ext cx="10470240" cy="4446360"/>
          </a:xfrm>
          <a:prstGeom prst="rect">
            <a:avLst/>
          </a:prstGeom>
          <a:noFill/>
          <a:ln w="12600">
            <a:noFill/>
          </a:ln>
        </p:spPr>
        <p:style>
          <a:lnRef idx="0"/>
          <a:fillRef idx="0"/>
          <a:effectRef idx="0"/>
          <a:fontRef idx="minor"/>
        </p:style>
        <p:txBody>
          <a:bodyPr lIns="45720" rIns="45720" tIns="45000" bIns="45000" anchor="t">
            <a:noAutofit/>
          </a:bodyPr>
          <a:p>
            <a:pPr defTabSz="914400">
              <a:lnSpc>
                <a:spcPct val="50000"/>
              </a:lnSpc>
            </a:pPr>
            <a:endParaRPr b="0" lang="fr-FR" sz="1800" spc="-1" strike="noStrike">
              <a:solidFill>
                <a:srgbClr val="000000"/>
              </a:solidFill>
              <a:latin typeface="Arial"/>
            </a:endParaRPr>
          </a:p>
          <a:p>
            <a:pPr marL="343080" indent="-342720" defTabSz="914400">
              <a:lnSpc>
                <a:spcPct val="100000"/>
              </a:lnSpc>
              <a:buClr>
                <a:srgbClr val="000000"/>
              </a:buClr>
              <a:buFont typeface="Wingdings" charset="2"/>
              <a:buChar char=""/>
            </a:pPr>
            <a:r>
              <a:rPr b="1" lang="fr-FR" sz="2200" spc="-1" strike="noStrike">
                <a:solidFill>
                  <a:srgbClr val="000000"/>
                </a:solidFill>
                <a:latin typeface="Calibri"/>
                <a:ea typeface="DejaVu Sans"/>
              </a:rPr>
              <a:t>Accompagnement dans la scolarité</a:t>
            </a:r>
            <a:br>
              <a:rPr sz="1800"/>
            </a:br>
            <a:r>
              <a:rPr b="0" lang="fr-FR" sz="1600" spc="-1" strike="noStrike">
                <a:solidFill>
                  <a:srgbClr val="000000"/>
                </a:solidFill>
                <a:latin typeface="Calibri"/>
                <a:ea typeface="DejaVu Sans"/>
              </a:rPr>
              <a:t>Quels besoins pour réussir, quels aménagements, quel rapport aux apprentissages… etc)</a:t>
            </a:r>
            <a:br>
              <a:rPr sz="1800"/>
            </a:br>
            <a:r>
              <a:rPr b="0" lang="fr-FR" sz="1800" spc="-1" strike="noStrike">
                <a:solidFill>
                  <a:srgbClr val="000000"/>
                </a:solidFill>
                <a:latin typeface="Arial"/>
                <a:ea typeface="DejaVu Sans"/>
              </a:rPr>
              <a:t> </a:t>
            </a:r>
            <a:endParaRPr b="0" lang="fr-FR" sz="1800" spc="-1" strike="noStrike">
              <a:solidFill>
                <a:srgbClr val="000000"/>
              </a:solidFill>
              <a:latin typeface="Arial"/>
            </a:endParaRPr>
          </a:p>
          <a:p>
            <a:pPr marL="343080" indent="-342720" defTabSz="914400">
              <a:lnSpc>
                <a:spcPct val="100000"/>
              </a:lnSpc>
              <a:buClr>
                <a:srgbClr val="000000"/>
              </a:buClr>
              <a:buFont typeface="Wingdings" charset="2"/>
              <a:buChar char=""/>
            </a:pPr>
            <a:r>
              <a:rPr b="0" lang="fr-FR" sz="2200" spc="-1" strike="noStrike">
                <a:solidFill>
                  <a:srgbClr val="000000"/>
                </a:solidFill>
                <a:latin typeface="Calibri"/>
                <a:ea typeface="Calibri"/>
              </a:rPr>
              <a:t>Espace </a:t>
            </a:r>
            <a:r>
              <a:rPr b="1" lang="fr-FR" sz="2200" spc="-1" strike="noStrike">
                <a:solidFill>
                  <a:srgbClr val="000000"/>
                </a:solidFill>
                <a:latin typeface="Calibri"/>
                <a:ea typeface="Calibri"/>
              </a:rPr>
              <a:t>d’écoute libre et confidentiel</a:t>
            </a:r>
            <a:br>
              <a:rPr sz="1800"/>
            </a:br>
            <a:r>
              <a:rPr b="0" lang="fr-FR" sz="1600" spc="-1" strike="noStrike">
                <a:solidFill>
                  <a:srgbClr val="000000"/>
                </a:solidFill>
                <a:latin typeface="Calibri"/>
                <a:ea typeface="Calibri"/>
              </a:rPr>
              <a:t>En lien aux problématiques adolescentes variées, ayant un impact sur la scolarité</a:t>
            </a:r>
            <a:endParaRPr b="0" lang="fr-FR" sz="1600" spc="-1" strike="noStrike">
              <a:solidFill>
                <a:srgbClr val="000000"/>
              </a:solidFill>
              <a:latin typeface="Arial"/>
            </a:endParaRPr>
          </a:p>
          <a:p>
            <a:pPr defTabSz="914400">
              <a:lnSpc>
                <a:spcPct val="100000"/>
              </a:lnSpc>
            </a:pPr>
            <a:endParaRPr b="0" lang="fr-FR" sz="1600" spc="-1" strike="noStrike">
              <a:solidFill>
                <a:srgbClr val="000000"/>
              </a:solidFill>
              <a:latin typeface="Arial"/>
            </a:endParaRPr>
          </a:p>
          <a:p>
            <a:pPr marL="343080" indent="-342720" defTabSz="914400">
              <a:lnSpc>
                <a:spcPct val="100000"/>
              </a:lnSpc>
              <a:buClr>
                <a:srgbClr val="000000"/>
              </a:buClr>
              <a:buFont typeface="Wingdings" charset="2"/>
              <a:buChar char=""/>
            </a:pPr>
            <a:r>
              <a:rPr b="0" lang="fr-FR" sz="2200" spc="-1" strike="noStrike">
                <a:solidFill>
                  <a:srgbClr val="000000"/>
                </a:solidFill>
                <a:latin typeface="Calibri"/>
                <a:ea typeface="Calibri"/>
              </a:rPr>
              <a:t>Aide </a:t>
            </a:r>
            <a:r>
              <a:rPr b="1" lang="fr-FR" sz="2200" spc="-1" strike="noStrike">
                <a:solidFill>
                  <a:srgbClr val="000000"/>
                </a:solidFill>
                <a:latin typeface="Calibri"/>
                <a:ea typeface="Calibri"/>
              </a:rPr>
              <a:t>dans la construction du projet </a:t>
            </a:r>
            <a:r>
              <a:rPr b="0" lang="fr-FR" sz="2200" spc="-1" strike="noStrike">
                <a:solidFill>
                  <a:srgbClr val="000000"/>
                </a:solidFill>
                <a:latin typeface="Calibri"/>
                <a:ea typeface="Calibri"/>
              </a:rPr>
              <a:t>d’orientation </a:t>
            </a:r>
            <a:br>
              <a:rPr sz="1800"/>
            </a:br>
            <a:r>
              <a:rPr b="0" lang="fr-FR" sz="1600" spc="-1" strike="noStrike">
                <a:solidFill>
                  <a:srgbClr val="000000"/>
                </a:solidFill>
                <a:latin typeface="Calibri"/>
                <a:ea typeface="Calibri"/>
              </a:rPr>
              <a:t>Centres d’intérêts, motivations, capacités, informations sur les études et les formations…</a:t>
            </a:r>
            <a:endParaRPr b="0" lang="fr-FR" sz="1600" spc="-1" strike="noStrike">
              <a:solidFill>
                <a:srgbClr val="000000"/>
              </a:solidFill>
              <a:latin typeface="Arial"/>
            </a:endParaRPr>
          </a:p>
          <a:p>
            <a:pPr defTabSz="914400">
              <a:lnSpc>
                <a:spcPct val="50000"/>
              </a:lnSpc>
            </a:pPr>
            <a:endParaRPr b="0" lang="fr-FR" sz="1600" spc="-1" strike="noStrike">
              <a:solidFill>
                <a:srgbClr val="000000"/>
              </a:solidFill>
              <a:latin typeface="Arial"/>
            </a:endParaRPr>
          </a:p>
          <a:p>
            <a:pPr defTabSz="914400">
              <a:lnSpc>
                <a:spcPct val="50000"/>
              </a:lnSpc>
            </a:pPr>
            <a:br>
              <a:rPr sz="1600"/>
            </a:br>
            <a:endParaRPr b="0" lang="fr-FR" sz="1600" spc="-1" strike="noStrike">
              <a:solidFill>
                <a:srgbClr val="000000"/>
              </a:solidFill>
              <a:latin typeface="Arial"/>
            </a:endParaRPr>
          </a:p>
          <a:p>
            <a:pPr algn="ctr" defTabSz="914400">
              <a:lnSpc>
                <a:spcPct val="50000"/>
              </a:lnSpc>
            </a:pPr>
            <a:r>
              <a:rPr b="0" lang="fr-FR" sz="2000" spc="-1" strike="noStrike">
                <a:solidFill>
                  <a:srgbClr val="000000"/>
                </a:solidFill>
                <a:latin typeface="Calibri"/>
                <a:ea typeface="Calibri"/>
              </a:rPr>
              <a:t>Présente le</a:t>
            </a:r>
            <a:r>
              <a:rPr b="0" lang="fr-FR" sz="2000" spc="-1" strike="noStrike" u="sng">
                <a:solidFill>
                  <a:srgbClr val="000000"/>
                </a:solidFill>
                <a:uFillTx/>
                <a:latin typeface="Calibri"/>
                <a:ea typeface="Calibri"/>
              </a:rPr>
              <a:t> vendredi au collège Jacques Laurent </a:t>
            </a:r>
            <a:r>
              <a:rPr b="0" lang="fr-FR" sz="2000" spc="-1" strike="noStrike">
                <a:solidFill>
                  <a:srgbClr val="000000"/>
                </a:solidFill>
                <a:latin typeface="Calibri"/>
                <a:ea typeface="Calibri"/>
              </a:rPr>
              <a:t>(prise de rendez-vous en vie scolaire)</a:t>
            </a:r>
            <a:endParaRPr b="0" lang="fr-FR" sz="2000" spc="-1" strike="noStrike">
              <a:solidFill>
                <a:srgbClr val="000000"/>
              </a:solidFill>
              <a:latin typeface="Arial"/>
            </a:endParaRPr>
          </a:p>
          <a:p>
            <a:pPr algn="ctr" defTabSz="914400">
              <a:lnSpc>
                <a:spcPct val="50000"/>
              </a:lnSpc>
            </a:pPr>
            <a:endParaRPr b="0" lang="fr-FR" sz="2000" spc="-1" strike="noStrike">
              <a:solidFill>
                <a:srgbClr val="000000"/>
              </a:solidFill>
              <a:latin typeface="Arial"/>
            </a:endParaRPr>
          </a:p>
          <a:p>
            <a:pPr algn="ctr" defTabSz="914400">
              <a:lnSpc>
                <a:spcPct val="50000"/>
              </a:lnSpc>
            </a:pPr>
            <a:endParaRPr b="0" lang="fr-FR" sz="2000" spc="-1" strike="noStrike">
              <a:solidFill>
                <a:srgbClr val="000000"/>
              </a:solidFill>
              <a:latin typeface="Arial"/>
            </a:endParaRPr>
          </a:p>
          <a:p>
            <a:pPr algn="ctr" defTabSz="914400">
              <a:lnSpc>
                <a:spcPct val="50000"/>
              </a:lnSpc>
            </a:pPr>
            <a:r>
              <a:rPr b="0" lang="fr-FR" sz="2000" spc="-1" strike="noStrike">
                <a:solidFill>
                  <a:srgbClr val="000000"/>
                </a:solidFill>
                <a:latin typeface="Calibri"/>
                <a:ea typeface="Calibri"/>
              </a:rPr>
              <a:t>Possibilité d’entretiens avec les parents (le préciser lors de la prise de rendez-vous)</a:t>
            </a:r>
            <a:endParaRPr b="0" lang="fr-FR" sz="2000" spc="-1" strike="noStrike">
              <a:solidFill>
                <a:srgbClr val="000000"/>
              </a:solidFill>
              <a:latin typeface="Arial"/>
            </a:endParaRPr>
          </a:p>
          <a:p>
            <a:pPr algn="ctr" defTabSz="914400">
              <a:lnSpc>
                <a:spcPct val="50000"/>
              </a:lnSpc>
            </a:pPr>
            <a:endParaRPr b="0" lang="fr-FR" sz="2000" spc="-1" strike="noStrike">
              <a:solidFill>
                <a:srgbClr val="000000"/>
              </a:solidFill>
              <a:latin typeface="Arial"/>
            </a:endParaRPr>
          </a:p>
          <a:p>
            <a:pPr algn="ctr" defTabSz="914400">
              <a:lnSpc>
                <a:spcPct val="100000"/>
              </a:lnSpc>
              <a:spcBef>
                <a:spcPts val="799"/>
              </a:spcBef>
            </a:pPr>
            <a:r>
              <a:rPr b="1" lang="fr-FR" sz="1600" spc="-1" strike="noStrike">
                <a:solidFill>
                  <a:srgbClr val="000000"/>
                </a:solidFill>
                <a:latin typeface="Calibri"/>
                <a:ea typeface="Calibri"/>
              </a:rPr>
              <a:t>CIO de La Roche Sur Yon  : 02 51 37 06 25</a:t>
            </a:r>
            <a:r>
              <a:rPr b="0" lang="fr-FR" sz="1600" spc="-1" strike="noStrike">
                <a:solidFill>
                  <a:srgbClr val="000000"/>
                </a:solidFill>
                <a:latin typeface="Calibri"/>
                <a:ea typeface="Calibri"/>
              </a:rPr>
              <a:t> : Toute l’année sur rendez-vous, service ouvert pendant les vacances scolaires</a:t>
            </a:r>
            <a:br>
              <a:rPr sz="1600"/>
            </a:br>
            <a:endParaRPr b="0" lang="fr-FR" sz="1600" spc="-1" strike="noStrike">
              <a:solidFill>
                <a:srgbClr val="000000"/>
              </a:solidFill>
              <a:latin typeface="Arial"/>
            </a:endParaRPr>
          </a:p>
          <a:p>
            <a:pPr algn="ctr" defTabSz="914400">
              <a:lnSpc>
                <a:spcPct val="50000"/>
              </a:lnSpc>
            </a:pPr>
            <a:endParaRPr b="0" lang="fr-FR" sz="1600" spc="-1" strike="noStrike">
              <a:solidFill>
                <a:srgbClr val="000000"/>
              </a:solidFill>
              <a:latin typeface="Arial"/>
            </a:endParaRPr>
          </a:p>
        </p:txBody>
      </p:sp>
      <p:pic>
        <p:nvPicPr>
          <p:cNvPr id="47" name="Image 2" descr=""/>
          <p:cNvPicPr/>
          <p:nvPr/>
        </p:nvPicPr>
        <p:blipFill>
          <a:blip r:embed="rId1"/>
          <a:stretch/>
        </p:blipFill>
        <p:spPr>
          <a:xfrm>
            <a:off x="10882800" y="5341320"/>
            <a:ext cx="1151280" cy="144864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CustomShape 1"/>
          <p:cNvSpPr/>
          <p:nvPr/>
        </p:nvSpPr>
        <p:spPr>
          <a:xfrm>
            <a:off x="1388520" y="505440"/>
            <a:ext cx="6347520" cy="1054800"/>
          </a:xfrm>
          <a:prstGeom prst="rect">
            <a:avLst/>
          </a:prstGeom>
          <a:noFill/>
          <a:ln w="12600">
            <a:noFill/>
          </a:ln>
        </p:spPr>
        <p:style>
          <a:lnRef idx="0"/>
          <a:fillRef idx="0"/>
          <a:effectRef idx="0"/>
          <a:fontRef idx="minor"/>
        </p:style>
        <p:txBody>
          <a:bodyPr lIns="45720" rIns="45720" tIns="45000" bIns="45000" anchor="ctr">
            <a:noAutofit/>
          </a:bodyPr>
          <a:p>
            <a:pPr defTabSz="914400">
              <a:lnSpc>
                <a:spcPct val="90000"/>
              </a:lnSpc>
            </a:pPr>
            <a:r>
              <a:rPr b="0" lang="fr-FR" sz="4100" spc="-1" strike="noStrike" u="sng">
                <a:solidFill>
                  <a:srgbClr val="000000"/>
                </a:solidFill>
                <a:uFillTx/>
                <a:latin typeface="Calibri Light"/>
                <a:ea typeface="Calibri Light"/>
              </a:rPr>
              <a:t>Les moments clés de l’année: </a:t>
            </a:r>
            <a:br>
              <a:rPr sz="4100"/>
            </a:br>
            <a:endParaRPr b="0" lang="fr-FR" sz="4100" spc="-1" strike="noStrike">
              <a:solidFill>
                <a:srgbClr val="000000"/>
              </a:solidFill>
              <a:latin typeface="Arial"/>
            </a:endParaRPr>
          </a:p>
        </p:txBody>
      </p:sp>
      <p:sp>
        <p:nvSpPr>
          <p:cNvPr id="271" name="CustomShape 2"/>
          <p:cNvSpPr/>
          <p:nvPr/>
        </p:nvSpPr>
        <p:spPr>
          <a:xfrm>
            <a:off x="271440" y="1962000"/>
            <a:ext cx="11217960" cy="2908080"/>
          </a:xfrm>
          <a:prstGeom prst="rect">
            <a:avLst/>
          </a:prstGeom>
          <a:noFill/>
          <a:ln w="12600">
            <a:noFill/>
          </a:ln>
        </p:spPr>
        <p:style>
          <a:lnRef idx="0"/>
          <a:fillRef idx="0"/>
          <a:effectRef idx="0"/>
          <a:fontRef idx="minor"/>
        </p:style>
        <p:txBody>
          <a:bodyPr lIns="45720" rIns="45720" tIns="45000" bIns="45000" anchor="t">
            <a:noAutofit/>
          </a:bodyPr>
          <a:p>
            <a:pPr marL="176040" indent="-174600" defTabSz="914400">
              <a:lnSpc>
                <a:spcPct val="90000"/>
              </a:lnSpc>
              <a:spcBef>
                <a:spcPts val="700"/>
              </a:spcBef>
              <a:buClr>
                <a:srgbClr val="000000"/>
              </a:buClr>
              <a:buFont typeface="Arial"/>
              <a:buChar char="•"/>
            </a:pPr>
            <a:r>
              <a:rPr b="0" lang="fr-FR" sz="2400" spc="-1" strike="noStrike">
                <a:solidFill>
                  <a:srgbClr val="000000"/>
                </a:solidFill>
                <a:latin typeface="Calibri"/>
                <a:ea typeface="Calibri"/>
              </a:rPr>
              <a:t>Les </a:t>
            </a:r>
            <a:r>
              <a:rPr b="1" lang="fr-FR" sz="2400" spc="-1" strike="noStrike">
                <a:solidFill>
                  <a:srgbClr val="c00000"/>
                </a:solidFill>
                <a:latin typeface="Calibri"/>
                <a:ea typeface="Calibri"/>
              </a:rPr>
              <a:t>Journées Portes Ouvertes</a:t>
            </a:r>
            <a:r>
              <a:rPr b="0" lang="fr-FR" sz="2400" spc="-1" strike="noStrike">
                <a:solidFill>
                  <a:srgbClr val="c00000"/>
                </a:solidFill>
                <a:latin typeface="Calibri"/>
                <a:ea typeface="Calibri"/>
              </a:rPr>
              <a:t> </a:t>
            </a:r>
            <a:r>
              <a:rPr b="0" lang="fr-FR" sz="2400" spc="-1" strike="noStrike">
                <a:solidFill>
                  <a:srgbClr val="000000"/>
                </a:solidFill>
                <a:latin typeface="Calibri"/>
                <a:ea typeface="Calibri"/>
              </a:rPr>
              <a:t>dans les établissements publics et privés: lycées, Lycées Professionnels, établissements agricoles, centres de formation des apprentis (CFA)</a:t>
            </a:r>
            <a:endParaRPr b="0" lang="fr-FR" sz="2400" spc="-1" strike="noStrike">
              <a:solidFill>
                <a:srgbClr val="000000"/>
              </a:solidFill>
              <a:latin typeface="Arial"/>
            </a:endParaRPr>
          </a:p>
          <a:p>
            <a:pPr defTabSz="914400">
              <a:lnSpc>
                <a:spcPct val="100000"/>
              </a:lnSpc>
              <a:spcBef>
                <a:spcPts val="700"/>
              </a:spcBef>
            </a:pPr>
            <a:endParaRPr b="0" lang="fr-FR" sz="2400" spc="-1" strike="noStrike">
              <a:solidFill>
                <a:srgbClr val="000000"/>
              </a:solidFill>
              <a:latin typeface="Arial"/>
            </a:endParaRPr>
          </a:p>
          <a:p>
            <a:pPr marL="176040" indent="-174600" defTabSz="914400">
              <a:lnSpc>
                <a:spcPct val="100000"/>
              </a:lnSpc>
              <a:spcBef>
                <a:spcPts val="700"/>
              </a:spcBef>
              <a:buClr>
                <a:srgbClr val="000000"/>
              </a:buClr>
              <a:buFont typeface="Arial"/>
              <a:buChar char="•"/>
            </a:pPr>
            <a:r>
              <a:rPr b="0" lang="fr-FR" sz="2400" spc="-1" strike="noStrike">
                <a:solidFill>
                  <a:srgbClr val="000000"/>
                </a:solidFill>
                <a:latin typeface="Calibri"/>
                <a:ea typeface="Calibri"/>
              </a:rPr>
              <a:t>Les </a:t>
            </a:r>
            <a:r>
              <a:rPr b="1" lang="fr-FR" sz="2400" spc="-1" strike="noStrike">
                <a:solidFill>
                  <a:srgbClr val="c00000"/>
                </a:solidFill>
                <a:latin typeface="Calibri"/>
                <a:ea typeface="Calibri"/>
              </a:rPr>
              <a:t>Mini-stages</a:t>
            </a:r>
            <a:r>
              <a:rPr b="0" lang="fr-FR" sz="2400" spc="-1" strike="noStrike">
                <a:solidFill>
                  <a:srgbClr val="2e75b6"/>
                </a:solidFill>
                <a:latin typeface="Calibri"/>
                <a:ea typeface="Calibri"/>
              </a:rPr>
              <a:t> </a:t>
            </a:r>
            <a:r>
              <a:rPr b="0" lang="fr-FR" sz="2400" spc="-1" strike="noStrike">
                <a:solidFill>
                  <a:srgbClr val="0d0d0d"/>
                </a:solidFill>
                <a:latin typeface="Calibri"/>
                <a:ea typeface="Calibri"/>
              </a:rPr>
              <a:t>en lycée </a:t>
            </a:r>
            <a:r>
              <a:rPr b="0" lang="fr-FR" sz="2400" spc="-1" strike="noStrike">
                <a:solidFill>
                  <a:srgbClr val="000000"/>
                </a:solidFill>
                <a:latin typeface="Calibri"/>
                <a:ea typeface="Calibri"/>
              </a:rPr>
              <a:t>: ½ journée d’accueil et de présentation des formations souhaitée dans les lycées professionnels, dans les CFA. Inscription nécessaire. </a:t>
            </a:r>
            <a:endParaRPr b="0" lang="fr-FR" sz="2400" spc="-1" strike="noStrike">
              <a:solidFill>
                <a:srgbClr val="000000"/>
              </a:solidFill>
              <a:latin typeface="Arial"/>
            </a:endParaRPr>
          </a:p>
          <a:p>
            <a:pPr defTabSz="914400">
              <a:lnSpc>
                <a:spcPct val="100000"/>
              </a:lnSpc>
              <a:spcBef>
                <a:spcPts val="700"/>
              </a:spcBef>
            </a:pPr>
            <a:endParaRPr b="0" lang="fr-FR" sz="2400" spc="-1" strike="noStrike">
              <a:solidFill>
                <a:srgbClr val="000000"/>
              </a:solidFill>
              <a:latin typeface="Arial"/>
            </a:endParaRPr>
          </a:p>
          <a:p>
            <a:pPr marL="176040" indent="-174600" defTabSz="914400">
              <a:lnSpc>
                <a:spcPct val="100000"/>
              </a:lnSpc>
              <a:spcBef>
                <a:spcPts val="700"/>
              </a:spcBef>
              <a:buClr>
                <a:srgbClr val="000000"/>
              </a:buClr>
              <a:buFont typeface="Arial"/>
              <a:buChar char="•"/>
            </a:pPr>
            <a:r>
              <a:rPr b="0" lang="fr-FR" sz="2400" spc="-1" strike="noStrike">
                <a:solidFill>
                  <a:srgbClr val="000000"/>
                </a:solidFill>
                <a:latin typeface="Calibri"/>
                <a:ea typeface="Calibri"/>
              </a:rPr>
              <a:t>Le(s) </a:t>
            </a:r>
            <a:r>
              <a:rPr b="1" lang="fr-FR" sz="2400" spc="-1" strike="noStrike">
                <a:solidFill>
                  <a:srgbClr val="c00000"/>
                </a:solidFill>
                <a:latin typeface="Calibri"/>
                <a:ea typeface="Calibri"/>
              </a:rPr>
              <a:t>stage(s) d’observation</a:t>
            </a:r>
            <a:r>
              <a:rPr b="0" lang="fr-FR" sz="2400" spc="-1" strike="noStrike">
                <a:solidFill>
                  <a:srgbClr val="c00000"/>
                </a:solidFill>
                <a:latin typeface="Calibri"/>
                <a:ea typeface="Calibri"/>
              </a:rPr>
              <a:t> </a:t>
            </a:r>
            <a:r>
              <a:rPr b="0" lang="fr-FR" sz="2400" spc="-1" strike="noStrike">
                <a:solidFill>
                  <a:srgbClr val="000000"/>
                </a:solidFill>
                <a:latin typeface="Calibri"/>
                <a:ea typeface="Calibri"/>
              </a:rPr>
              <a:t>en milieu professionnel</a:t>
            </a:r>
            <a:endParaRPr b="0" lang="fr-FR" sz="2400" spc="-1" strike="noStrike">
              <a:solidFill>
                <a:srgbClr val="000000"/>
              </a:solidFill>
              <a:latin typeface="Arial"/>
            </a:endParaRPr>
          </a:p>
        </p:txBody>
      </p:sp>
      <p:pic>
        <p:nvPicPr>
          <p:cNvPr id="272" name="Image 1" descr=""/>
          <p:cNvPicPr/>
          <p:nvPr/>
        </p:nvPicPr>
        <p:blipFill>
          <a:blip r:embed="rId1"/>
          <a:stretch/>
        </p:blipFill>
        <p:spPr>
          <a:xfrm>
            <a:off x="10015560" y="166680"/>
            <a:ext cx="1708200" cy="1593360"/>
          </a:xfrm>
          <a:prstGeom prst="rect">
            <a:avLst/>
          </a:prstGeom>
          <a:ln w="0">
            <a:noFill/>
          </a:ln>
        </p:spPr>
      </p:pic>
      <p:pic>
        <p:nvPicPr>
          <p:cNvPr id="273" name="Image 3" descr=""/>
          <p:cNvPicPr/>
          <p:nvPr/>
        </p:nvPicPr>
        <p:blipFill>
          <a:blip r:embed="rId2"/>
          <a:stretch/>
        </p:blipFill>
        <p:spPr>
          <a:xfrm>
            <a:off x="271440" y="4804560"/>
            <a:ext cx="3093480" cy="1795680"/>
          </a:xfrm>
          <a:prstGeom prst="rect">
            <a:avLst/>
          </a:prstGeom>
          <a:ln w="0">
            <a:noFill/>
          </a:ln>
        </p:spPr>
      </p:pic>
      <p:pic>
        <p:nvPicPr>
          <p:cNvPr id="274" name="Image 4" descr=""/>
          <p:cNvPicPr/>
          <p:nvPr/>
        </p:nvPicPr>
        <p:blipFill>
          <a:blip r:embed="rId3"/>
          <a:srcRect l="7404" t="16222" r="345" b="23947"/>
          <a:stretch/>
        </p:blipFill>
        <p:spPr>
          <a:xfrm>
            <a:off x="5881680" y="4944240"/>
            <a:ext cx="2948400" cy="1584360"/>
          </a:xfrm>
          <a:prstGeom prst="rect">
            <a:avLst/>
          </a:prstGeom>
          <a:ln w="0">
            <a:noFill/>
          </a:ln>
        </p:spPr>
      </p:pic>
      <p:pic>
        <p:nvPicPr>
          <p:cNvPr id="275" name="Image 5" descr=""/>
          <p:cNvPicPr/>
          <p:nvPr/>
        </p:nvPicPr>
        <p:blipFill>
          <a:blip r:embed="rId4"/>
          <a:stretch/>
        </p:blipFill>
        <p:spPr>
          <a:xfrm>
            <a:off x="8839080" y="4906800"/>
            <a:ext cx="2788560" cy="1591200"/>
          </a:xfrm>
          <a:prstGeom prst="rect">
            <a:avLst/>
          </a:prstGeom>
          <a:ln w="0">
            <a:noFill/>
          </a:ln>
        </p:spPr>
      </p:pic>
      <p:pic>
        <p:nvPicPr>
          <p:cNvPr id="276" name="Image 6" descr=""/>
          <p:cNvPicPr/>
          <p:nvPr/>
        </p:nvPicPr>
        <p:blipFill>
          <a:blip r:embed="rId5"/>
          <a:srcRect l="0" t="0" r="0" b="10049"/>
          <a:stretch/>
        </p:blipFill>
        <p:spPr>
          <a:xfrm>
            <a:off x="3681000" y="5071320"/>
            <a:ext cx="1884240" cy="132984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7" name="Picture 6" descr=""/>
          <p:cNvPicPr/>
          <p:nvPr/>
        </p:nvPicPr>
        <p:blipFill>
          <a:blip r:embed="rId1"/>
          <a:stretch/>
        </p:blipFill>
        <p:spPr>
          <a:xfrm>
            <a:off x="583560" y="1697400"/>
            <a:ext cx="3304080" cy="1800720"/>
          </a:xfrm>
          <a:prstGeom prst="rect">
            <a:avLst/>
          </a:prstGeom>
          <a:ln w="12600">
            <a:noFill/>
          </a:ln>
        </p:spPr>
      </p:pic>
      <p:sp>
        <p:nvSpPr>
          <p:cNvPr id="278" name="CustomShape 1"/>
          <p:cNvSpPr/>
          <p:nvPr/>
        </p:nvSpPr>
        <p:spPr>
          <a:xfrm>
            <a:off x="525240" y="544680"/>
            <a:ext cx="8381880" cy="575640"/>
          </a:xfrm>
          <a:prstGeom prst="rect">
            <a:avLst/>
          </a:prstGeom>
          <a:noFill/>
          <a:ln w="12600">
            <a:noFill/>
          </a:ln>
        </p:spPr>
        <p:style>
          <a:lnRef idx="0"/>
          <a:fillRef idx="0"/>
          <a:effectRef idx="0"/>
          <a:fontRef idx="minor"/>
        </p:style>
        <p:txBody>
          <a:bodyPr lIns="45720" rIns="45720" tIns="45000" bIns="45000" anchor="t">
            <a:noAutofit/>
          </a:bodyPr>
          <a:p>
            <a:pPr defTabSz="914400">
              <a:lnSpc>
                <a:spcPct val="100000"/>
              </a:lnSpc>
            </a:pPr>
            <a:r>
              <a:rPr b="0" lang="fr-FR" sz="3200" spc="-1" strike="noStrike" u="sng">
                <a:solidFill>
                  <a:srgbClr val="000000"/>
                </a:solidFill>
                <a:uFillTx/>
                <a:latin typeface="Calibri"/>
                <a:ea typeface="Calibri"/>
              </a:rPr>
              <a:t>Les sources de réflexion et d’information</a:t>
            </a:r>
            <a:endParaRPr b="0" lang="fr-FR" sz="3200" spc="-1" strike="noStrike">
              <a:solidFill>
                <a:srgbClr val="000000"/>
              </a:solidFill>
              <a:latin typeface="Arial"/>
            </a:endParaRPr>
          </a:p>
        </p:txBody>
      </p:sp>
      <p:sp>
        <p:nvSpPr>
          <p:cNvPr id="279" name="CustomShape 2"/>
          <p:cNvSpPr/>
          <p:nvPr/>
        </p:nvSpPr>
        <p:spPr>
          <a:xfrm>
            <a:off x="230400" y="3679920"/>
            <a:ext cx="4435560" cy="1917720"/>
          </a:xfrm>
          <a:prstGeom prst="rect">
            <a:avLst/>
          </a:prstGeom>
          <a:noFill/>
          <a:ln w="12600">
            <a:noFill/>
          </a:ln>
        </p:spPr>
        <p:style>
          <a:lnRef idx="0"/>
          <a:fillRef idx="0"/>
          <a:effectRef idx="0"/>
          <a:fontRef idx="minor"/>
        </p:style>
        <p:txBody>
          <a:bodyPr lIns="45720" rIns="45720" tIns="45000" bIns="45000" anchor="t">
            <a:noAutofit/>
          </a:bodyPr>
          <a:p>
            <a:pPr marL="216000" indent="-215280" defTabSz="914400">
              <a:lnSpc>
                <a:spcPct val="100000"/>
              </a:lnSpc>
              <a:buClr>
                <a:srgbClr val="000000"/>
              </a:buClr>
              <a:buFont typeface="Trebuchet MS"/>
              <a:buChar char="❖"/>
            </a:pPr>
            <a:r>
              <a:rPr b="0" lang="fr-FR" sz="2000" spc="-1" strike="noStrike">
                <a:solidFill>
                  <a:srgbClr val="000000"/>
                </a:solidFill>
                <a:latin typeface="Calibri"/>
                <a:ea typeface="Calibri"/>
              </a:rPr>
              <a:t> </a:t>
            </a:r>
            <a:r>
              <a:rPr b="0" lang="fr-FR" sz="2000" spc="-1" strike="noStrike">
                <a:solidFill>
                  <a:srgbClr val="000000"/>
                </a:solidFill>
                <a:latin typeface="Calibri"/>
                <a:ea typeface="Calibri"/>
              </a:rPr>
              <a:t>L</a:t>
            </a:r>
            <a:r>
              <a:rPr b="1" lang="fr-FR" sz="2000" spc="-1" strike="noStrike">
                <a:solidFill>
                  <a:srgbClr val="000000"/>
                </a:solidFill>
                <a:latin typeface="Calibri"/>
                <a:ea typeface="Calibri"/>
              </a:rPr>
              <a:t>'entourage</a:t>
            </a:r>
            <a:r>
              <a:rPr b="0" lang="fr-FR" sz="2000" spc="-1" strike="noStrike">
                <a:solidFill>
                  <a:srgbClr val="000000"/>
                </a:solidFill>
                <a:latin typeface="Calibri"/>
                <a:ea typeface="Calibri"/>
              </a:rPr>
              <a:t> (famille, amis, amis des parents…)</a:t>
            </a:r>
            <a:endParaRPr b="0" lang="fr-FR" sz="2000" spc="-1" strike="noStrike">
              <a:solidFill>
                <a:srgbClr val="000000"/>
              </a:solidFill>
              <a:latin typeface="Arial"/>
            </a:endParaRPr>
          </a:p>
          <a:p>
            <a:pPr marL="216000" indent="-215280" defTabSz="914400">
              <a:lnSpc>
                <a:spcPct val="100000"/>
              </a:lnSpc>
              <a:buClr>
                <a:srgbClr val="000000"/>
              </a:buClr>
              <a:buFont typeface="Trebuchet MS"/>
              <a:buChar char="❖"/>
            </a:pPr>
            <a:r>
              <a:rPr b="0" lang="fr-FR" sz="2000" spc="-1" strike="noStrike">
                <a:solidFill>
                  <a:srgbClr val="000000"/>
                </a:solidFill>
                <a:latin typeface="Calibri"/>
                <a:ea typeface="Calibri"/>
              </a:rPr>
              <a:t> </a:t>
            </a:r>
            <a:r>
              <a:rPr b="0" lang="fr-FR" sz="2000" spc="-1" strike="noStrike">
                <a:solidFill>
                  <a:srgbClr val="000000"/>
                </a:solidFill>
                <a:latin typeface="Calibri"/>
                <a:ea typeface="Calibri"/>
              </a:rPr>
              <a:t>Les </a:t>
            </a:r>
            <a:r>
              <a:rPr b="1" lang="fr-FR" sz="2000" spc="-1" strike="noStrike">
                <a:solidFill>
                  <a:srgbClr val="000000"/>
                </a:solidFill>
                <a:latin typeface="Calibri"/>
                <a:ea typeface="Calibri"/>
              </a:rPr>
              <a:t>professeurs</a:t>
            </a:r>
            <a:r>
              <a:rPr b="0" lang="fr-FR" sz="2000" spc="-1" strike="noStrike">
                <a:solidFill>
                  <a:srgbClr val="000000"/>
                </a:solidFill>
                <a:latin typeface="Calibri"/>
                <a:ea typeface="Calibri"/>
              </a:rPr>
              <a:t> (en particulier le Professeur principal)</a:t>
            </a:r>
            <a:endParaRPr b="0" lang="fr-FR" sz="2000" spc="-1" strike="noStrike">
              <a:solidFill>
                <a:srgbClr val="000000"/>
              </a:solidFill>
              <a:latin typeface="Arial"/>
            </a:endParaRPr>
          </a:p>
          <a:p>
            <a:pPr marL="216000" indent="-215280" defTabSz="914400">
              <a:lnSpc>
                <a:spcPct val="100000"/>
              </a:lnSpc>
              <a:buClr>
                <a:srgbClr val="000000"/>
              </a:buClr>
              <a:buFont typeface="Trebuchet MS"/>
              <a:buChar char="❖"/>
            </a:pPr>
            <a:r>
              <a:rPr b="0" lang="fr-FR" sz="2000" spc="-1" strike="noStrike">
                <a:solidFill>
                  <a:srgbClr val="000000"/>
                </a:solidFill>
                <a:latin typeface="Calibri"/>
                <a:ea typeface="Calibri"/>
              </a:rPr>
              <a:t> </a:t>
            </a:r>
            <a:r>
              <a:rPr b="0" lang="fr-FR" sz="2000" spc="-1" strike="noStrike">
                <a:solidFill>
                  <a:srgbClr val="000000"/>
                </a:solidFill>
                <a:latin typeface="Calibri"/>
                <a:ea typeface="Calibri"/>
              </a:rPr>
              <a:t>La </a:t>
            </a:r>
            <a:r>
              <a:rPr b="1" lang="fr-FR" sz="2000" spc="-1" strike="noStrike">
                <a:solidFill>
                  <a:srgbClr val="000000"/>
                </a:solidFill>
                <a:latin typeface="Calibri"/>
                <a:ea typeface="Calibri"/>
              </a:rPr>
              <a:t>PsyEN </a:t>
            </a:r>
            <a:r>
              <a:rPr b="0" lang="fr-FR" sz="2000" spc="-1" strike="noStrike">
                <a:solidFill>
                  <a:srgbClr val="000000"/>
                </a:solidFill>
                <a:latin typeface="Calibri"/>
                <a:ea typeface="Calibri"/>
              </a:rPr>
              <a:t>de l’établissement</a:t>
            </a:r>
            <a:endParaRPr b="0" lang="fr-FR" sz="2000" spc="-1" strike="noStrike">
              <a:solidFill>
                <a:srgbClr val="000000"/>
              </a:solidFill>
              <a:latin typeface="Arial"/>
            </a:endParaRPr>
          </a:p>
          <a:p>
            <a:pPr marL="216000" indent="-215280" defTabSz="914400">
              <a:lnSpc>
                <a:spcPct val="100000"/>
              </a:lnSpc>
              <a:buClr>
                <a:srgbClr val="000000"/>
              </a:buClr>
              <a:buFont typeface="Trebuchet MS"/>
              <a:buChar char="❖"/>
            </a:pPr>
            <a:r>
              <a:rPr b="1" lang="fr-FR" sz="2000" spc="-1" strike="noStrike">
                <a:solidFill>
                  <a:srgbClr val="000000"/>
                </a:solidFill>
                <a:latin typeface="Calibri"/>
                <a:ea typeface="Calibri"/>
              </a:rPr>
              <a:t> </a:t>
            </a:r>
            <a:r>
              <a:rPr b="0" lang="fr-FR" sz="2000" spc="-1" strike="noStrike">
                <a:solidFill>
                  <a:srgbClr val="000000"/>
                </a:solidFill>
                <a:latin typeface="Calibri"/>
                <a:ea typeface="Calibri"/>
              </a:rPr>
              <a:t>Les personnels de </a:t>
            </a:r>
            <a:r>
              <a:rPr b="1" lang="fr-FR" sz="2000" spc="-1" strike="noStrike">
                <a:solidFill>
                  <a:srgbClr val="000000"/>
                </a:solidFill>
                <a:latin typeface="Calibri"/>
                <a:ea typeface="Calibri"/>
              </a:rPr>
              <a:t>direction</a:t>
            </a:r>
            <a:r>
              <a:rPr b="0" lang="fr-FR" sz="2000" spc="-1" strike="noStrike">
                <a:solidFill>
                  <a:srgbClr val="000000"/>
                </a:solidFill>
                <a:latin typeface="Calibri"/>
                <a:ea typeface="Calibri"/>
              </a:rPr>
              <a:t>, </a:t>
            </a:r>
            <a:r>
              <a:rPr b="1" lang="fr-FR" sz="2000" spc="-1" strike="noStrike">
                <a:solidFill>
                  <a:srgbClr val="000000"/>
                </a:solidFill>
                <a:latin typeface="Calibri"/>
                <a:ea typeface="Calibri"/>
              </a:rPr>
              <a:t>CPE</a:t>
            </a:r>
            <a:r>
              <a:rPr b="0" lang="fr-FR" sz="2000" spc="-1" strike="noStrike">
                <a:solidFill>
                  <a:srgbClr val="000000"/>
                </a:solidFill>
                <a:latin typeface="Calibri"/>
                <a:ea typeface="Calibri"/>
              </a:rPr>
              <a:t>…</a:t>
            </a:r>
            <a:endParaRPr b="0" lang="fr-FR" sz="2000" spc="-1" strike="noStrike">
              <a:solidFill>
                <a:srgbClr val="000000"/>
              </a:solidFill>
              <a:latin typeface="Arial"/>
            </a:endParaRPr>
          </a:p>
        </p:txBody>
      </p:sp>
      <p:sp>
        <p:nvSpPr>
          <p:cNvPr id="280" name="CustomShape 3"/>
          <p:cNvSpPr/>
          <p:nvPr/>
        </p:nvSpPr>
        <p:spPr>
          <a:xfrm>
            <a:off x="641880" y="1361880"/>
            <a:ext cx="3051360" cy="453960"/>
          </a:xfrm>
          <a:prstGeom prst="rect">
            <a:avLst/>
          </a:prstGeom>
          <a:noFill/>
          <a:ln w="12600">
            <a:noFill/>
          </a:ln>
        </p:spPr>
        <p:style>
          <a:lnRef idx="0"/>
          <a:fillRef idx="0"/>
          <a:effectRef idx="0"/>
          <a:fontRef idx="minor"/>
        </p:style>
        <p:txBody>
          <a:bodyPr lIns="45720" rIns="45720" tIns="45000" bIns="45000" anchor="t">
            <a:noAutofit/>
          </a:bodyPr>
          <a:p>
            <a:pPr defTabSz="914400">
              <a:lnSpc>
                <a:spcPct val="100000"/>
              </a:lnSpc>
            </a:pPr>
            <a:r>
              <a:rPr b="0" lang="fr-FR" sz="2400" spc="-1" strike="noStrike">
                <a:solidFill>
                  <a:srgbClr val="ff2600"/>
                </a:solidFill>
                <a:latin typeface="Calibri"/>
                <a:ea typeface="Calibri"/>
              </a:rPr>
              <a:t>Les échanges avec </a:t>
            </a:r>
            <a:r>
              <a:rPr b="0" lang="fr-FR" sz="1800" spc="-1" strike="noStrike">
                <a:solidFill>
                  <a:srgbClr val="ff2600"/>
                </a:solidFill>
                <a:latin typeface="Calibri"/>
                <a:ea typeface="Calibri"/>
              </a:rPr>
              <a:t>:</a:t>
            </a:r>
            <a:endParaRPr b="0" lang="fr-FR" sz="1800" spc="-1" strike="noStrike">
              <a:solidFill>
                <a:srgbClr val="000000"/>
              </a:solidFill>
              <a:latin typeface="Arial"/>
            </a:endParaRPr>
          </a:p>
        </p:txBody>
      </p:sp>
      <p:sp>
        <p:nvSpPr>
          <p:cNvPr id="281" name="CustomShape 4"/>
          <p:cNvSpPr/>
          <p:nvPr/>
        </p:nvSpPr>
        <p:spPr>
          <a:xfrm>
            <a:off x="4875120" y="1343160"/>
            <a:ext cx="4315680" cy="453960"/>
          </a:xfrm>
          <a:prstGeom prst="rect">
            <a:avLst/>
          </a:prstGeom>
          <a:noFill/>
          <a:ln w="12600">
            <a:noFill/>
          </a:ln>
        </p:spPr>
        <p:style>
          <a:lnRef idx="0"/>
          <a:fillRef idx="0"/>
          <a:effectRef idx="0"/>
          <a:fontRef idx="minor"/>
        </p:style>
        <p:txBody>
          <a:bodyPr lIns="45720" rIns="45720" tIns="45000" bIns="45000" anchor="t">
            <a:noAutofit/>
          </a:bodyPr>
          <a:p>
            <a:pPr defTabSz="914400">
              <a:lnSpc>
                <a:spcPct val="100000"/>
              </a:lnSpc>
            </a:pPr>
            <a:r>
              <a:rPr b="0" lang="fr-FR" sz="2400" spc="-1" strike="noStrike">
                <a:solidFill>
                  <a:srgbClr val="ff2600"/>
                </a:solidFill>
                <a:latin typeface="Calibri"/>
                <a:ea typeface="Calibri"/>
              </a:rPr>
              <a:t>Les ressources documentaires: </a:t>
            </a:r>
            <a:endParaRPr b="0" lang="fr-FR" sz="2400" spc="-1" strike="noStrike">
              <a:solidFill>
                <a:srgbClr val="000000"/>
              </a:solidFill>
              <a:latin typeface="Arial"/>
            </a:endParaRPr>
          </a:p>
          <a:p>
            <a:pPr defTabSz="914400">
              <a:lnSpc>
                <a:spcPct val="100000"/>
              </a:lnSpc>
            </a:pPr>
            <a:r>
              <a:rPr b="0" lang="fr-FR" sz="2400" spc="-1" strike="noStrike">
                <a:solidFill>
                  <a:srgbClr val="ff2600"/>
                </a:solidFill>
                <a:latin typeface="Calibri"/>
                <a:ea typeface="Calibri"/>
              </a:rPr>
              <a:t> </a:t>
            </a:r>
            <a:endParaRPr b="0" lang="fr-FR" sz="2400" spc="-1" strike="noStrike">
              <a:solidFill>
                <a:srgbClr val="000000"/>
              </a:solidFill>
              <a:latin typeface="Arial"/>
            </a:endParaRPr>
          </a:p>
        </p:txBody>
      </p:sp>
      <p:sp>
        <p:nvSpPr>
          <p:cNvPr id="282" name="CustomShape 5"/>
          <p:cNvSpPr/>
          <p:nvPr/>
        </p:nvSpPr>
        <p:spPr>
          <a:xfrm>
            <a:off x="5024520" y="1846800"/>
            <a:ext cx="3466800" cy="1612800"/>
          </a:xfrm>
          <a:prstGeom prst="rect">
            <a:avLst/>
          </a:prstGeom>
          <a:noFill/>
          <a:ln w="12600">
            <a:noFill/>
          </a:ln>
        </p:spPr>
        <p:style>
          <a:lnRef idx="0"/>
          <a:fillRef idx="0"/>
          <a:effectRef idx="0"/>
          <a:fontRef idx="minor"/>
        </p:style>
        <p:txBody>
          <a:bodyPr lIns="45720" rIns="45720" tIns="45000" bIns="45000" anchor="t">
            <a:noAutofit/>
          </a:bodyPr>
          <a:p>
            <a:pPr defTabSz="914400">
              <a:lnSpc>
                <a:spcPct val="100000"/>
              </a:lnSpc>
            </a:pPr>
            <a:r>
              <a:rPr b="1" lang="fr-FR" sz="2000" spc="-1" strike="noStrike">
                <a:solidFill>
                  <a:srgbClr val="000000"/>
                </a:solidFill>
                <a:latin typeface="Calibri"/>
                <a:ea typeface="Calibri"/>
              </a:rPr>
              <a:t>Au CDI ou au CIO </a:t>
            </a:r>
            <a:r>
              <a:rPr b="0" lang="fr-FR" sz="2000" spc="-1" strike="noStrike">
                <a:solidFill>
                  <a:srgbClr val="000000"/>
                </a:solidFill>
                <a:latin typeface="Calibri"/>
                <a:ea typeface="Calibri"/>
              </a:rPr>
              <a:t>: </a:t>
            </a:r>
            <a:endParaRPr b="0" lang="fr-FR" sz="2000" spc="-1" strike="noStrike">
              <a:solidFill>
                <a:srgbClr val="000000"/>
              </a:solidFill>
              <a:latin typeface="Arial"/>
            </a:endParaRPr>
          </a:p>
          <a:p>
            <a:pPr marL="216000" indent="-215280" defTabSz="914400">
              <a:lnSpc>
                <a:spcPct val="100000"/>
              </a:lnSpc>
              <a:buClr>
                <a:srgbClr val="000000"/>
              </a:buClr>
              <a:buFont typeface="Arial"/>
              <a:buChar char="•"/>
            </a:pPr>
            <a:r>
              <a:rPr b="0" lang="fr-FR" sz="2000" spc="-1" strike="noStrike">
                <a:solidFill>
                  <a:srgbClr val="000000"/>
                </a:solidFill>
                <a:latin typeface="Calibri"/>
                <a:ea typeface="Calibri"/>
              </a:rPr>
              <a:t> </a:t>
            </a:r>
            <a:r>
              <a:rPr b="0" lang="fr-FR" sz="2000" spc="-1" strike="noStrike">
                <a:solidFill>
                  <a:srgbClr val="000000"/>
                </a:solidFill>
                <a:latin typeface="Calibri"/>
                <a:ea typeface="Calibri"/>
              </a:rPr>
              <a:t>Documentation Onisep sur les métiers, les formations…</a:t>
            </a:r>
            <a:endParaRPr b="0" lang="fr-FR" sz="2000" spc="-1" strike="noStrike">
              <a:solidFill>
                <a:srgbClr val="000000"/>
              </a:solidFill>
              <a:latin typeface="Arial"/>
            </a:endParaRPr>
          </a:p>
          <a:p>
            <a:pPr marL="216000" indent="-215280" defTabSz="914400">
              <a:lnSpc>
                <a:spcPct val="100000"/>
              </a:lnSpc>
              <a:buClr>
                <a:srgbClr val="000000"/>
              </a:buClr>
              <a:buFont typeface="Arial"/>
              <a:buChar char="•"/>
            </a:pPr>
            <a:r>
              <a:rPr b="0" lang="fr-FR" sz="2000" spc="-1" strike="noStrike">
                <a:solidFill>
                  <a:srgbClr val="000000"/>
                </a:solidFill>
                <a:latin typeface="Calibri"/>
                <a:ea typeface="Calibri"/>
              </a:rPr>
              <a:t> </a:t>
            </a:r>
            <a:r>
              <a:rPr b="0" lang="fr-FR" sz="2000" spc="-1" strike="noStrike">
                <a:solidFill>
                  <a:srgbClr val="000000"/>
                </a:solidFill>
                <a:latin typeface="Calibri"/>
                <a:ea typeface="Calibri"/>
              </a:rPr>
              <a:t>Parcours Onisep</a:t>
            </a:r>
            <a:endParaRPr b="0" lang="fr-FR" sz="2000" spc="-1" strike="noStrike">
              <a:solidFill>
                <a:srgbClr val="000000"/>
              </a:solidFill>
              <a:latin typeface="Arial"/>
            </a:endParaRPr>
          </a:p>
        </p:txBody>
      </p:sp>
      <p:sp>
        <p:nvSpPr>
          <p:cNvPr id="283" name="CustomShape 6"/>
          <p:cNvSpPr/>
          <p:nvPr/>
        </p:nvSpPr>
        <p:spPr>
          <a:xfrm>
            <a:off x="8760600" y="2080800"/>
            <a:ext cx="3435120" cy="2809080"/>
          </a:xfrm>
          <a:prstGeom prst="rect">
            <a:avLst/>
          </a:prstGeom>
          <a:noFill/>
          <a:ln w="12600">
            <a:noFill/>
          </a:ln>
        </p:spPr>
        <p:style>
          <a:lnRef idx="0"/>
          <a:fillRef idx="0"/>
          <a:effectRef idx="0"/>
          <a:fontRef idx="minor"/>
        </p:style>
        <p:txBody>
          <a:bodyPr lIns="45720" rIns="45720" tIns="45000" bIns="45000" anchor="t">
            <a:noAutofit/>
          </a:bodyPr>
          <a:p>
            <a:pPr defTabSz="914400">
              <a:lnSpc>
                <a:spcPct val="100000"/>
              </a:lnSpc>
            </a:pPr>
            <a:r>
              <a:rPr b="1" lang="fr-FR" sz="2000" spc="-1" strike="noStrike">
                <a:solidFill>
                  <a:srgbClr val="000000"/>
                </a:solidFill>
                <a:latin typeface="Calibri"/>
                <a:ea typeface="Calibri"/>
              </a:rPr>
              <a:t>Sur internet (voir site du collège) : </a:t>
            </a:r>
            <a:endParaRPr b="0" lang="fr-FR" sz="2000" spc="-1" strike="noStrike">
              <a:solidFill>
                <a:srgbClr val="000000"/>
              </a:solidFill>
              <a:latin typeface="Arial"/>
            </a:endParaRPr>
          </a:p>
          <a:p>
            <a:pPr marL="216000" indent="-215280" defTabSz="914400">
              <a:lnSpc>
                <a:spcPct val="100000"/>
              </a:lnSpc>
              <a:buClr>
                <a:srgbClr val="000000"/>
              </a:buClr>
              <a:buFont typeface="StarSymbol"/>
              <a:buChar char="▪"/>
            </a:pPr>
            <a:r>
              <a:rPr b="0" lang="fr-FR" sz="2000" spc="-1" strike="noStrike">
                <a:solidFill>
                  <a:srgbClr val="000000"/>
                </a:solidFill>
                <a:latin typeface="Calibri"/>
                <a:ea typeface="Calibri"/>
              </a:rPr>
              <a:t>Avenirs.onisep.fr</a:t>
            </a:r>
            <a:endParaRPr b="0" lang="fr-FR" sz="2000" spc="-1" strike="noStrike">
              <a:solidFill>
                <a:srgbClr val="000000"/>
              </a:solidFill>
              <a:latin typeface="Arial"/>
            </a:endParaRPr>
          </a:p>
          <a:p>
            <a:pPr marL="216000" indent="-215280" defTabSz="914400">
              <a:lnSpc>
                <a:spcPct val="100000"/>
              </a:lnSpc>
              <a:buClr>
                <a:srgbClr val="000000"/>
              </a:buClr>
              <a:buFont typeface="StarSymbol"/>
              <a:buChar char="▪"/>
            </a:pPr>
            <a:r>
              <a:rPr b="0" lang="fr-FR" sz="2000" spc="-1" strike="noStrike">
                <a:solidFill>
                  <a:srgbClr val="ff0000"/>
                </a:solidFill>
                <a:latin typeface="Calibri"/>
                <a:ea typeface="DejaVu Sans"/>
              </a:rPr>
              <a:t>onisep.fr/orientation/le-college/mon-orientation-je-gere-!-college</a:t>
            </a:r>
            <a:endParaRPr b="0" lang="fr-FR" sz="2000" spc="-1" strike="noStrike">
              <a:solidFill>
                <a:srgbClr val="000000"/>
              </a:solidFill>
              <a:latin typeface="Arial"/>
            </a:endParaRPr>
          </a:p>
          <a:p>
            <a:pPr marL="216000" indent="-215280" defTabSz="914400">
              <a:lnSpc>
                <a:spcPct val="100000"/>
              </a:lnSpc>
              <a:buClr>
                <a:srgbClr val="000000"/>
              </a:buClr>
              <a:buFont typeface="StarSymbol"/>
              <a:buChar char="▪"/>
            </a:pPr>
            <a:r>
              <a:rPr b="0" lang="fr-FR" sz="2000" spc="-1" strike="noStrike">
                <a:solidFill>
                  <a:srgbClr val="000000"/>
                </a:solidFill>
                <a:latin typeface="Calibri"/>
                <a:ea typeface="Calibri"/>
              </a:rPr>
              <a:t>choisirmonmetier-paysdelaloire.fr/</a:t>
            </a:r>
            <a:endParaRPr b="0" lang="fr-FR" sz="2000" spc="-1" strike="noStrike">
              <a:solidFill>
                <a:srgbClr val="000000"/>
              </a:solidFill>
              <a:latin typeface="Arial"/>
            </a:endParaRPr>
          </a:p>
          <a:p>
            <a:pPr defTabSz="914400">
              <a:lnSpc>
                <a:spcPct val="100000"/>
              </a:lnSpc>
            </a:pPr>
            <a:endParaRPr b="0" lang="fr-FR" sz="2000" spc="-1" strike="noStrike">
              <a:solidFill>
                <a:srgbClr val="000000"/>
              </a:solidFill>
              <a:latin typeface="Arial"/>
            </a:endParaRPr>
          </a:p>
        </p:txBody>
      </p:sp>
      <p:pic>
        <p:nvPicPr>
          <p:cNvPr id="284" name="Image 15" descr=""/>
          <p:cNvPicPr/>
          <p:nvPr/>
        </p:nvPicPr>
        <p:blipFill>
          <a:blip r:embed="rId2"/>
          <a:stretch/>
        </p:blipFill>
        <p:spPr>
          <a:xfrm rot="20646000">
            <a:off x="5354280" y="4397760"/>
            <a:ext cx="1339200" cy="1572480"/>
          </a:xfrm>
          <a:prstGeom prst="rect">
            <a:avLst/>
          </a:prstGeom>
          <a:ln w="12600">
            <a:noFill/>
          </a:ln>
        </p:spPr>
      </p:pic>
      <p:pic>
        <p:nvPicPr>
          <p:cNvPr id="285" name="Image 17" descr=""/>
          <p:cNvPicPr/>
          <p:nvPr/>
        </p:nvPicPr>
        <p:blipFill>
          <a:blip r:embed="rId3"/>
          <a:stretch/>
        </p:blipFill>
        <p:spPr>
          <a:xfrm rot="21347400">
            <a:off x="5214600" y="3268800"/>
            <a:ext cx="1031760" cy="1257840"/>
          </a:xfrm>
          <a:prstGeom prst="rect">
            <a:avLst/>
          </a:prstGeom>
          <a:ln w="12600">
            <a:noFill/>
          </a:ln>
        </p:spPr>
      </p:pic>
      <p:pic>
        <p:nvPicPr>
          <p:cNvPr id="286" name="Image 16" descr=""/>
          <p:cNvPicPr/>
          <p:nvPr/>
        </p:nvPicPr>
        <p:blipFill>
          <a:blip r:embed="rId4"/>
          <a:stretch/>
        </p:blipFill>
        <p:spPr>
          <a:xfrm rot="519000">
            <a:off x="6452280" y="3262320"/>
            <a:ext cx="780120" cy="1179720"/>
          </a:xfrm>
          <a:prstGeom prst="rect">
            <a:avLst/>
          </a:prstGeom>
          <a:ln w="12600">
            <a:noFill/>
          </a:ln>
        </p:spPr>
      </p:pic>
      <p:pic>
        <p:nvPicPr>
          <p:cNvPr id="287" name="Image 2" descr=""/>
          <p:cNvPicPr/>
          <p:nvPr/>
        </p:nvPicPr>
        <p:blipFill>
          <a:blip r:embed="rId5"/>
          <a:stretch/>
        </p:blipFill>
        <p:spPr>
          <a:xfrm rot="1077600">
            <a:off x="10472040" y="4746600"/>
            <a:ext cx="1475280" cy="181008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 name="CustomShape 1"/>
          <p:cNvSpPr/>
          <p:nvPr/>
        </p:nvSpPr>
        <p:spPr>
          <a:xfrm>
            <a:off x="918720" y="378720"/>
            <a:ext cx="10512360" cy="1322280"/>
          </a:xfrm>
          <a:prstGeom prst="rect">
            <a:avLst/>
          </a:prstGeom>
          <a:noFill/>
          <a:ln w="12600">
            <a:noFill/>
          </a:ln>
        </p:spPr>
        <p:style>
          <a:lnRef idx="0"/>
          <a:fillRef idx="0"/>
          <a:effectRef idx="0"/>
          <a:fontRef idx="minor"/>
        </p:style>
        <p:txBody>
          <a:bodyPr lIns="45720" rIns="45720" tIns="45000" bIns="45000" anchor="ctr">
            <a:noAutofit/>
          </a:bodyPr>
          <a:p>
            <a:pPr algn="ctr" defTabSz="914400">
              <a:lnSpc>
                <a:spcPct val="90000"/>
              </a:lnSpc>
            </a:pPr>
            <a:r>
              <a:rPr b="0" lang="fr-FR" sz="4100" spc="-1" strike="noStrike">
                <a:solidFill>
                  <a:srgbClr val="002060"/>
                </a:solidFill>
                <a:latin typeface="Calibri Light"/>
                <a:ea typeface="Calibri Light"/>
              </a:rPr>
              <a:t>Un projet d’orientation est déterminé par une multitude d’éléments</a:t>
            </a:r>
            <a:endParaRPr b="0" lang="fr-FR" sz="4100" spc="-1" strike="noStrike">
              <a:solidFill>
                <a:srgbClr val="000000"/>
              </a:solidFill>
              <a:latin typeface="Arial"/>
            </a:endParaRPr>
          </a:p>
        </p:txBody>
      </p:sp>
      <p:sp>
        <p:nvSpPr>
          <p:cNvPr id="49" name="CustomShape 2"/>
          <p:cNvSpPr/>
          <p:nvPr/>
        </p:nvSpPr>
        <p:spPr>
          <a:xfrm>
            <a:off x="327960" y="2534040"/>
            <a:ext cx="4285080" cy="636840"/>
          </a:xfrm>
          <a:prstGeom prst="rect">
            <a:avLst/>
          </a:prstGeom>
          <a:noFill/>
          <a:ln w="12600">
            <a:noFill/>
          </a:ln>
        </p:spPr>
        <p:style>
          <a:lnRef idx="0"/>
          <a:fillRef idx="0"/>
          <a:effectRef idx="0"/>
          <a:fontRef idx="minor"/>
        </p:style>
        <p:txBody>
          <a:bodyPr lIns="45720" rIns="45720" tIns="45000" bIns="45000" anchor="t">
            <a:noAutofit/>
          </a:bodyPr>
          <a:p>
            <a:pPr defTabSz="914400">
              <a:lnSpc>
                <a:spcPct val="100000"/>
              </a:lnSpc>
            </a:pPr>
            <a:r>
              <a:rPr b="1" lang="fr-FR" sz="1800" spc="-1" strike="noStrike">
                <a:solidFill>
                  <a:srgbClr val="000000"/>
                </a:solidFill>
                <a:latin typeface="Calibri"/>
                <a:ea typeface="Calibri"/>
              </a:rPr>
              <a:t>L’élève</a:t>
            </a:r>
            <a:r>
              <a:rPr b="0" lang="fr-FR" sz="1800" spc="-1" strike="noStrike">
                <a:solidFill>
                  <a:srgbClr val="000000"/>
                </a:solidFill>
                <a:latin typeface="Calibri"/>
                <a:ea typeface="Calibri"/>
              </a:rPr>
              <a:t> (</a:t>
            </a:r>
            <a:r>
              <a:rPr b="0" i="1" lang="fr-FR" sz="1800" spc="-1" strike="noStrike">
                <a:solidFill>
                  <a:srgbClr val="000000"/>
                </a:solidFill>
                <a:latin typeface="Calibri"/>
                <a:ea typeface="Calibri"/>
              </a:rPr>
              <a:t>ses goûts, sa motivation, ses capacités, ses choix, sa personnalité…)</a:t>
            </a:r>
            <a:endParaRPr b="0" lang="fr-FR" sz="1800" spc="-1" strike="noStrike">
              <a:solidFill>
                <a:srgbClr val="000000"/>
              </a:solidFill>
              <a:latin typeface="Arial"/>
            </a:endParaRPr>
          </a:p>
        </p:txBody>
      </p:sp>
      <p:sp>
        <p:nvSpPr>
          <p:cNvPr id="50" name="CustomShape 3"/>
          <p:cNvSpPr/>
          <p:nvPr/>
        </p:nvSpPr>
        <p:spPr>
          <a:xfrm>
            <a:off x="4379400" y="2534040"/>
            <a:ext cx="3932280" cy="911160"/>
          </a:xfrm>
          <a:prstGeom prst="rect">
            <a:avLst/>
          </a:prstGeom>
          <a:noFill/>
          <a:ln w="12600">
            <a:noFill/>
          </a:ln>
        </p:spPr>
        <p:style>
          <a:lnRef idx="0"/>
          <a:fillRef idx="0"/>
          <a:effectRef idx="0"/>
          <a:fontRef idx="minor"/>
        </p:style>
        <p:txBody>
          <a:bodyPr lIns="45720" rIns="45720" tIns="45000" bIns="45000" anchor="t">
            <a:noAutofit/>
          </a:bodyPr>
          <a:p>
            <a:pPr defTabSz="914400">
              <a:lnSpc>
                <a:spcPct val="100000"/>
              </a:lnSpc>
            </a:pPr>
            <a:r>
              <a:rPr b="1" lang="fr-FR" sz="1800" spc="-1" strike="noStrike">
                <a:solidFill>
                  <a:srgbClr val="000000"/>
                </a:solidFill>
                <a:latin typeface="Calibri"/>
                <a:ea typeface="Calibri"/>
              </a:rPr>
              <a:t>La formation</a:t>
            </a:r>
            <a:r>
              <a:rPr b="0" lang="fr-FR" sz="1800" spc="-1" strike="noStrike">
                <a:solidFill>
                  <a:srgbClr val="000000"/>
                </a:solidFill>
                <a:latin typeface="Calibri"/>
                <a:ea typeface="Calibri"/>
              </a:rPr>
              <a:t> </a:t>
            </a:r>
            <a:r>
              <a:rPr b="0" i="1" lang="fr-FR" sz="1800" spc="-1" strike="noStrike">
                <a:solidFill>
                  <a:srgbClr val="000000"/>
                </a:solidFill>
                <a:latin typeface="Calibri"/>
                <a:ea typeface="Calibri"/>
              </a:rPr>
              <a:t>(quelle organisation, quel contenu, quels attendus, quelle poursuite en perspective…) </a:t>
            </a:r>
            <a:endParaRPr b="0" lang="fr-FR" sz="1800" spc="-1" strike="noStrike">
              <a:solidFill>
                <a:srgbClr val="000000"/>
              </a:solidFill>
              <a:latin typeface="Arial"/>
            </a:endParaRPr>
          </a:p>
        </p:txBody>
      </p:sp>
      <p:sp>
        <p:nvSpPr>
          <p:cNvPr id="51" name="CustomShape 4"/>
          <p:cNvSpPr/>
          <p:nvPr/>
        </p:nvSpPr>
        <p:spPr>
          <a:xfrm>
            <a:off x="8666640" y="2534040"/>
            <a:ext cx="3450240" cy="953640"/>
          </a:xfrm>
          <a:prstGeom prst="rect">
            <a:avLst/>
          </a:prstGeom>
          <a:noFill/>
          <a:ln w="12600">
            <a:noFill/>
          </a:ln>
        </p:spPr>
        <p:style>
          <a:lnRef idx="0"/>
          <a:fillRef idx="0"/>
          <a:effectRef idx="0"/>
          <a:fontRef idx="minor"/>
        </p:style>
        <p:txBody>
          <a:bodyPr lIns="45720" rIns="45720" tIns="45000" bIns="45000" anchor="t">
            <a:noAutofit/>
          </a:bodyPr>
          <a:p>
            <a:pPr defTabSz="914400">
              <a:lnSpc>
                <a:spcPct val="100000"/>
              </a:lnSpc>
            </a:pPr>
            <a:r>
              <a:rPr b="1" lang="fr-FR" sz="1800" spc="-1" strike="noStrike">
                <a:solidFill>
                  <a:srgbClr val="000000"/>
                </a:solidFill>
                <a:latin typeface="Calibri"/>
                <a:ea typeface="Calibri"/>
              </a:rPr>
              <a:t>Le secteur professionnel</a:t>
            </a:r>
            <a:r>
              <a:rPr b="0" lang="fr-FR" sz="1800" spc="-1" strike="noStrike">
                <a:solidFill>
                  <a:srgbClr val="000000"/>
                </a:solidFill>
                <a:latin typeface="Calibri"/>
                <a:ea typeface="Calibri"/>
              </a:rPr>
              <a:t> </a:t>
            </a:r>
            <a:r>
              <a:rPr b="0" i="1" lang="fr-FR" sz="1800" spc="-1" strike="noStrike">
                <a:solidFill>
                  <a:srgbClr val="000000"/>
                </a:solidFill>
                <a:latin typeface="Calibri"/>
                <a:ea typeface="Calibri"/>
              </a:rPr>
              <a:t>(les contraintes, le type d’exercice, l’environnement, la rémunération…) </a:t>
            </a:r>
            <a:endParaRPr b="0" lang="fr-FR" sz="1800" spc="-1" strike="noStrike">
              <a:solidFill>
                <a:srgbClr val="000000"/>
              </a:solidFill>
              <a:latin typeface="Arial"/>
            </a:endParaRPr>
          </a:p>
        </p:txBody>
      </p:sp>
      <p:pic>
        <p:nvPicPr>
          <p:cNvPr id="52" name="dessin formation .jpg" descr=""/>
          <p:cNvPicPr/>
          <p:nvPr/>
        </p:nvPicPr>
        <p:blipFill>
          <a:blip r:embed="rId1"/>
          <a:stretch/>
        </p:blipFill>
        <p:spPr>
          <a:xfrm>
            <a:off x="4633200" y="3560760"/>
            <a:ext cx="3083400" cy="2677320"/>
          </a:xfrm>
          <a:prstGeom prst="rect">
            <a:avLst/>
          </a:prstGeom>
          <a:ln w="12600">
            <a:noFill/>
          </a:ln>
        </p:spPr>
      </p:pic>
      <p:pic>
        <p:nvPicPr>
          <p:cNvPr id="53" name="content.jpg" descr=""/>
          <p:cNvPicPr/>
          <p:nvPr/>
        </p:nvPicPr>
        <p:blipFill>
          <a:blip r:embed="rId2"/>
          <a:stretch/>
        </p:blipFill>
        <p:spPr>
          <a:xfrm>
            <a:off x="8719200" y="3782880"/>
            <a:ext cx="2672640" cy="2455200"/>
          </a:xfrm>
          <a:prstGeom prst="rect">
            <a:avLst/>
          </a:prstGeom>
          <a:ln w="12600">
            <a:noFill/>
          </a:ln>
        </p:spPr>
      </p:pic>
      <p:pic>
        <p:nvPicPr>
          <p:cNvPr id="54" name="Image 1" descr=""/>
          <p:cNvPicPr/>
          <p:nvPr/>
        </p:nvPicPr>
        <p:blipFill>
          <a:blip r:embed="rId3"/>
          <a:stretch/>
        </p:blipFill>
        <p:spPr>
          <a:xfrm>
            <a:off x="327960" y="3782880"/>
            <a:ext cx="3838680" cy="223308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CustomShape 1"/>
          <p:cNvSpPr/>
          <p:nvPr/>
        </p:nvSpPr>
        <p:spPr>
          <a:xfrm>
            <a:off x="838080" y="365040"/>
            <a:ext cx="3704400" cy="804960"/>
          </a:xfrm>
          <a:prstGeom prst="rect">
            <a:avLst/>
          </a:prstGeom>
          <a:noFill/>
          <a:ln w="12600">
            <a:noFill/>
          </a:ln>
        </p:spPr>
        <p:style>
          <a:lnRef idx="0"/>
          <a:fillRef idx="0"/>
          <a:effectRef idx="0"/>
          <a:fontRef idx="minor"/>
        </p:style>
        <p:txBody>
          <a:bodyPr lIns="45720" rIns="45720" tIns="45000" bIns="45000" anchor="ctr">
            <a:noAutofit/>
          </a:bodyPr>
          <a:p>
            <a:pPr defTabSz="914400">
              <a:lnSpc>
                <a:spcPct val="90000"/>
              </a:lnSpc>
            </a:pPr>
            <a:r>
              <a:rPr b="0" lang="fr-FR" sz="3200" spc="-1" strike="noStrike">
                <a:solidFill>
                  <a:srgbClr val="002060"/>
                </a:solidFill>
                <a:latin typeface="Calibri Light"/>
                <a:ea typeface="Calibri Light"/>
              </a:rPr>
              <a:t>Schéma après la 3</a:t>
            </a:r>
            <a:r>
              <a:rPr b="0" lang="fr-FR" sz="3200" spc="-1" strike="noStrike" baseline="28000">
                <a:solidFill>
                  <a:srgbClr val="002060"/>
                </a:solidFill>
                <a:latin typeface="Calibri Light"/>
                <a:ea typeface="Calibri Light"/>
              </a:rPr>
              <a:t>ème</a:t>
            </a:r>
            <a:r>
              <a:rPr b="0" lang="fr-FR" sz="3200" spc="-1" strike="noStrike">
                <a:solidFill>
                  <a:srgbClr val="002060"/>
                </a:solidFill>
                <a:latin typeface="Calibri Light"/>
                <a:ea typeface="Calibri Light"/>
              </a:rPr>
              <a:t> </a:t>
            </a:r>
            <a:br>
              <a:rPr sz="3200"/>
            </a:br>
            <a:endParaRPr b="0" lang="fr-FR" sz="3200" spc="-1" strike="noStrike">
              <a:solidFill>
                <a:srgbClr val="000000"/>
              </a:solidFill>
              <a:latin typeface="Arial"/>
            </a:endParaRPr>
          </a:p>
        </p:txBody>
      </p:sp>
      <p:grpSp>
        <p:nvGrpSpPr>
          <p:cNvPr id="56" name="Group 2"/>
          <p:cNvGrpSpPr/>
          <p:nvPr/>
        </p:nvGrpSpPr>
        <p:grpSpPr>
          <a:xfrm>
            <a:off x="792360" y="5791320"/>
            <a:ext cx="10527480" cy="789120"/>
            <a:chOff x="792360" y="5791320"/>
            <a:chExt cx="10527480" cy="789120"/>
          </a:xfrm>
        </p:grpSpPr>
        <p:sp>
          <p:nvSpPr>
            <p:cNvPr id="57" name="CustomShape 3"/>
            <p:cNvSpPr/>
            <p:nvPr/>
          </p:nvSpPr>
          <p:spPr>
            <a:xfrm>
              <a:off x="792360" y="5791320"/>
              <a:ext cx="10527480" cy="789120"/>
            </a:xfrm>
            <a:prstGeom prst="rect">
              <a:avLst/>
            </a:prstGeom>
            <a:solidFill>
              <a:srgbClr val="808080"/>
            </a:solidFill>
            <a:ln w="12600">
              <a:solidFill>
                <a:srgbClr val="42719b"/>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58" name="CustomShape 4"/>
            <p:cNvSpPr/>
            <p:nvPr/>
          </p:nvSpPr>
          <p:spPr>
            <a:xfrm>
              <a:off x="792360" y="5928840"/>
              <a:ext cx="10527480" cy="514440"/>
            </a:xfrm>
            <a:prstGeom prst="rect">
              <a:avLst/>
            </a:prstGeom>
            <a:noFill/>
            <a:ln w="12600">
              <a:noFill/>
            </a:ln>
          </p:spPr>
          <p:style>
            <a:lnRef idx="0"/>
            <a:fillRef idx="0"/>
            <a:effectRef idx="0"/>
            <a:fontRef idx="minor"/>
          </p:style>
          <p:txBody>
            <a:bodyPr lIns="45720" rIns="45720" tIns="45000" bIns="45000" anchor="ctr">
              <a:noAutofit/>
            </a:bodyPr>
            <a:p>
              <a:pPr algn="ctr" defTabSz="914400">
                <a:lnSpc>
                  <a:spcPct val="100000"/>
                </a:lnSpc>
              </a:pPr>
              <a:r>
                <a:rPr b="1" lang="fr-FR" sz="2800" spc="-1" strike="noStrike">
                  <a:solidFill>
                    <a:srgbClr val="ffffff"/>
                  </a:solidFill>
                  <a:latin typeface="Calibri"/>
                  <a:ea typeface="Calibri"/>
                </a:rPr>
                <a:t>Classe de 3ème</a:t>
              </a:r>
              <a:endParaRPr b="0" lang="fr-FR" sz="2800" spc="-1" strike="noStrike">
                <a:solidFill>
                  <a:srgbClr val="000000"/>
                </a:solidFill>
                <a:latin typeface="Arial"/>
              </a:endParaRPr>
            </a:p>
          </p:txBody>
        </p:sp>
      </p:grpSp>
      <p:grpSp>
        <p:nvGrpSpPr>
          <p:cNvPr id="59" name="Group 5"/>
          <p:cNvGrpSpPr/>
          <p:nvPr/>
        </p:nvGrpSpPr>
        <p:grpSpPr>
          <a:xfrm>
            <a:off x="785520" y="5024880"/>
            <a:ext cx="5041080" cy="697680"/>
            <a:chOff x="785520" y="5024880"/>
            <a:chExt cx="5041080" cy="697680"/>
          </a:xfrm>
        </p:grpSpPr>
        <p:sp>
          <p:nvSpPr>
            <p:cNvPr id="60" name="CustomShape 6"/>
            <p:cNvSpPr/>
            <p:nvPr/>
          </p:nvSpPr>
          <p:spPr>
            <a:xfrm>
              <a:off x="785520" y="5024880"/>
              <a:ext cx="5041080" cy="697680"/>
            </a:xfrm>
            <a:prstGeom prst="rect">
              <a:avLst/>
            </a:prstGeom>
            <a:solidFill>
              <a:srgbClr val="9dc3e6"/>
            </a:solidFill>
            <a:ln w="12600">
              <a:solidFill>
                <a:srgbClr val="42719b"/>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61" name="CustomShape 7"/>
            <p:cNvSpPr/>
            <p:nvPr/>
          </p:nvSpPr>
          <p:spPr>
            <a:xfrm>
              <a:off x="785520" y="5177520"/>
              <a:ext cx="5041080" cy="392760"/>
            </a:xfrm>
            <a:prstGeom prst="rect">
              <a:avLst/>
            </a:prstGeom>
            <a:noFill/>
            <a:ln w="12600">
              <a:noFill/>
            </a:ln>
          </p:spPr>
          <p:style>
            <a:lnRef idx="0"/>
            <a:fillRef idx="0"/>
            <a:effectRef idx="0"/>
            <a:fontRef idx="minor"/>
          </p:style>
          <p:txBody>
            <a:bodyPr lIns="45720" rIns="45720" tIns="45000" bIns="45000" anchor="ctr">
              <a:noAutofit/>
            </a:bodyPr>
            <a:p>
              <a:pPr algn="ctr" defTabSz="914400">
                <a:lnSpc>
                  <a:spcPct val="100000"/>
                </a:lnSpc>
              </a:pPr>
              <a:r>
                <a:rPr b="1" lang="fr-FR" sz="2000" spc="-1" strike="noStrike">
                  <a:solidFill>
                    <a:srgbClr val="000000"/>
                  </a:solidFill>
                  <a:latin typeface="Calibri"/>
                  <a:ea typeface="Calibri"/>
                </a:rPr>
                <a:t>Voie Professionnelle</a:t>
              </a:r>
              <a:endParaRPr b="0" lang="fr-FR" sz="2000" spc="-1" strike="noStrike">
                <a:solidFill>
                  <a:srgbClr val="000000"/>
                </a:solidFill>
                <a:latin typeface="Arial"/>
              </a:endParaRPr>
            </a:p>
          </p:txBody>
        </p:sp>
      </p:grpSp>
      <p:grpSp>
        <p:nvGrpSpPr>
          <p:cNvPr id="62" name="Group 8"/>
          <p:cNvGrpSpPr/>
          <p:nvPr/>
        </p:nvGrpSpPr>
        <p:grpSpPr>
          <a:xfrm>
            <a:off x="6103800" y="5031000"/>
            <a:ext cx="5170320" cy="697680"/>
            <a:chOff x="6103800" y="5031000"/>
            <a:chExt cx="5170320" cy="697680"/>
          </a:xfrm>
        </p:grpSpPr>
        <p:sp>
          <p:nvSpPr>
            <p:cNvPr id="63" name="CustomShape 9"/>
            <p:cNvSpPr/>
            <p:nvPr/>
          </p:nvSpPr>
          <p:spPr>
            <a:xfrm>
              <a:off x="6103800" y="5031000"/>
              <a:ext cx="5170320" cy="697680"/>
            </a:xfrm>
            <a:prstGeom prst="rect">
              <a:avLst/>
            </a:prstGeom>
            <a:solidFill>
              <a:srgbClr val="ffd966"/>
            </a:solidFill>
            <a:ln w="12600">
              <a:solidFill>
                <a:srgbClr val="42719b"/>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64" name="CustomShape 10"/>
            <p:cNvSpPr/>
            <p:nvPr/>
          </p:nvSpPr>
          <p:spPr>
            <a:xfrm>
              <a:off x="6103800" y="5183640"/>
              <a:ext cx="5170320" cy="392760"/>
            </a:xfrm>
            <a:prstGeom prst="rect">
              <a:avLst/>
            </a:prstGeom>
            <a:noFill/>
            <a:ln w="12600">
              <a:noFill/>
            </a:ln>
          </p:spPr>
          <p:style>
            <a:lnRef idx="0"/>
            <a:fillRef idx="0"/>
            <a:effectRef idx="0"/>
            <a:fontRef idx="minor"/>
          </p:style>
          <p:txBody>
            <a:bodyPr lIns="45720" rIns="45720" tIns="45000" bIns="45000" anchor="ctr">
              <a:noAutofit/>
            </a:bodyPr>
            <a:p>
              <a:pPr algn="ctr" defTabSz="914400">
                <a:lnSpc>
                  <a:spcPct val="100000"/>
                </a:lnSpc>
              </a:pPr>
              <a:r>
                <a:rPr b="1" lang="fr-FR" sz="2000" spc="-1" strike="noStrike">
                  <a:solidFill>
                    <a:srgbClr val="000000"/>
                  </a:solidFill>
                  <a:latin typeface="Calibri"/>
                  <a:ea typeface="Calibri"/>
                </a:rPr>
                <a:t>Voie Générale et Technologique </a:t>
              </a:r>
              <a:endParaRPr b="0" lang="fr-FR" sz="2000" spc="-1" strike="noStrike">
                <a:solidFill>
                  <a:srgbClr val="000000"/>
                </a:solidFill>
                <a:latin typeface="Arial"/>
              </a:endParaRPr>
            </a:p>
          </p:txBody>
        </p:sp>
      </p:grpSp>
      <p:grpSp>
        <p:nvGrpSpPr>
          <p:cNvPr id="65" name="Group 11"/>
          <p:cNvGrpSpPr/>
          <p:nvPr/>
        </p:nvGrpSpPr>
        <p:grpSpPr>
          <a:xfrm>
            <a:off x="796320" y="4025880"/>
            <a:ext cx="2203920" cy="838800"/>
            <a:chOff x="796320" y="4025880"/>
            <a:chExt cx="2203920" cy="838800"/>
          </a:xfrm>
        </p:grpSpPr>
        <p:sp>
          <p:nvSpPr>
            <p:cNvPr id="66" name="CustomShape 12"/>
            <p:cNvSpPr/>
            <p:nvPr/>
          </p:nvSpPr>
          <p:spPr>
            <a:xfrm>
              <a:off x="796320" y="4025880"/>
              <a:ext cx="2203920" cy="838800"/>
            </a:xfrm>
            <a:prstGeom prst="rect">
              <a:avLst/>
            </a:prstGeom>
            <a:solidFill>
              <a:srgbClr val="9dc3e6"/>
            </a:solidFill>
            <a:ln w="12600">
              <a:solidFill>
                <a:srgbClr val="42719b"/>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67" name="CustomShape 13"/>
            <p:cNvSpPr/>
            <p:nvPr/>
          </p:nvSpPr>
          <p:spPr>
            <a:xfrm>
              <a:off x="796320" y="4264200"/>
              <a:ext cx="2203920" cy="362160"/>
            </a:xfrm>
            <a:prstGeom prst="rect">
              <a:avLst/>
            </a:prstGeom>
            <a:noFill/>
            <a:ln w="12600">
              <a:noFill/>
            </a:ln>
          </p:spPr>
          <p:style>
            <a:lnRef idx="0"/>
            <a:fillRef idx="0"/>
            <a:effectRef idx="0"/>
            <a:fontRef idx="minor"/>
          </p:style>
          <p:txBody>
            <a:bodyPr lIns="45720" rIns="45720" tIns="45000" bIns="45000" anchor="ctr">
              <a:noAutofit/>
            </a:bodyPr>
            <a:p>
              <a:pPr algn="ctr" defTabSz="914400">
                <a:lnSpc>
                  <a:spcPct val="100000"/>
                </a:lnSpc>
              </a:pPr>
              <a:r>
                <a:rPr b="0" lang="fr-FR" sz="1800" spc="-1" strike="noStrike">
                  <a:solidFill>
                    <a:srgbClr val="000000"/>
                  </a:solidFill>
                  <a:latin typeface="Calibri"/>
                  <a:ea typeface="Calibri"/>
                </a:rPr>
                <a:t>1</a:t>
              </a:r>
              <a:r>
                <a:rPr b="0" lang="fr-FR" sz="1800" spc="-1" strike="noStrike" baseline="30000">
                  <a:solidFill>
                    <a:srgbClr val="000000"/>
                  </a:solidFill>
                  <a:latin typeface="Calibri"/>
                  <a:ea typeface="Calibri"/>
                </a:rPr>
                <a:t>ère</a:t>
              </a:r>
              <a:r>
                <a:rPr b="0" lang="fr-FR" sz="1800" spc="-1" strike="noStrike">
                  <a:solidFill>
                    <a:srgbClr val="000000"/>
                  </a:solidFill>
                  <a:latin typeface="Calibri"/>
                  <a:ea typeface="Calibri"/>
                </a:rPr>
                <a:t> année de CAP</a:t>
              </a:r>
              <a:endParaRPr b="0" lang="fr-FR" sz="1800" spc="-1" strike="noStrike">
                <a:solidFill>
                  <a:srgbClr val="000000"/>
                </a:solidFill>
                <a:latin typeface="Arial"/>
              </a:endParaRPr>
            </a:p>
          </p:txBody>
        </p:sp>
      </p:grpSp>
      <p:grpSp>
        <p:nvGrpSpPr>
          <p:cNvPr id="68" name="Group 14"/>
          <p:cNvGrpSpPr/>
          <p:nvPr/>
        </p:nvGrpSpPr>
        <p:grpSpPr>
          <a:xfrm>
            <a:off x="794520" y="2993040"/>
            <a:ext cx="2196720" cy="894600"/>
            <a:chOff x="794520" y="2993040"/>
            <a:chExt cx="2196720" cy="894600"/>
          </a:xfrm>
        </p:grpSpPr>
        <p:sp>
          <p:nvSpPr>
            <p:cNvPr id="69" name="CustomShape 15"/>
            <p:cNvSpPr/>
            <p:nvPr/>
          </p:nvSpPr>
          <p:spPr>
            <a:xfrm>
              <a:off x="794520" y="2993040"/>
              <a:ext cx="2196720" cy="894600"/>
            </a:xfrm>
            <a:prstGeom prst="rect">
              <a:avLst/>
            </a:prstGeom>
            <a:solidFill>
              <a:srgbClr val="9dc3e6"/>
            </a:solidFill>
            <a:ln w="12600">
              <a:solidFill>
                <a:srgbClr val="42719b"/>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70" name="CustomShape 16"/>
            <p:cNvSpPr/>
            <p:nvPr/>
          </p:nvSpPr>
          <p:spPr>
            <a:xfrm>
              <a:off x="794520" y="3259080"/>
              <a:ext cx="2196720" cy="362160"/>
            </a:xfrm>
            <a:prstGeom prst="rect">
              <a:avLst/>
            </a:prstGeom>
            <a:noFill/>
            <a:ln w="12600">
              <a:noFill/>
            </a:ln>
          </p:spPr>
          <p:style>
            <a:lnRef idx="0"/>
            <a:fillRef idx="0"/>
            <a:effectRef idx="0"/>
            <a:fontRef idx="minor"/>
          </p:style>
          <p:txBody>
            <a:bodyPr lIns="45720" rIns="45720" tIns="45000" bIns="45000" anchor="ctr">
              <a:noAutofit/>
            </a:bodyPr>
            <a:p>
              <a:pPr algn="ctr" defTabSz="914400">
                <a:lnSpc>
                  <a:spcPct val="100000"/>
                </a:lnSpc>
              </a:pPr>
              <a:r>
                <a:rPr b="0" lang="fr-FR" sz="1800" spc="-1" strike="noStrike">
                  <a:solidFill>
                    <a:srgbClr val="000000"/>
                  </a:solidFill>
                  <a:latin typeface="Calibri"/>
                  <a:ea typeface="Calibri"/>
                </a:rPr>
                <a:t>2</a:t>
              </a:r>
              <a:r>
                <a:rPr b="0" lang="fr-FR" sz="1800" spc="-1" strike="noStrike" baseline="30000">
                  <a:solidFill>
                    <a:srgbClr val="000000"/>
                  </a:solidFill>
                  <a:latin typeface="Calibri"/>
                  <a:ea typeface="Calibri"/>
                </a:rPr>
                <a:t>ème</a:t>
              </a:r>
              <a:r>
                <a:rPr b="0" lang="fr-FR" sz="1800" spc="-1" strike="noStrike">
                  <a:solidFill>
                    <a:srgbClr val="000000"/>
                  </a:solidFill>
                  <a:latin typeface="Calibri"/>
                  <a:ea typeface="Calibri"/>
                </a:rPr>
                <a:t> année de CAP</a:t>
              </a:r>
              <a:endParaRPr b="0" lang="fr-FR" sz="1800" spc="-1" strike="noStrike">
                <a:solidFill>
                  <a:srgbClr val="000000"/>
                </a:solidFill>
                <a:latin typeface="Arial"/>
              </a:endParaRPr>
            </a:p>
          </p:txBody>
        </p:sp>
      </p:grpSp>
      <p:grpSp>
        <p:nvGrpSpPr>
          <p:cNvPr id="71" name="Group 17"/>
          <p:cNvGrpSpPr/>
          <p:nvPr/>
        </p:nvGrpSpPr>
        <p:grpSpPr>
          <a:xfrm>
            <a:off x="3603960" y="3012480"/>
            <a:ext cx="2187360" cy="875160"/>
            <a:chOff x="3603960" y="3012480"/>
            <a:chExt cx="2187360" cy="875160"/>
          </a:xfrm>
        </p:grpSpPr>
        <p:sp>
          <p:nvSpPr>
            <p:cNvPr id="72" name="CustomShape 18"/>
            <p:cNvSpPr/>
            <p:nvPr/>
          </p:nvSpPr>
          <p:spPr>
            <a:xfrm>
              <a:off x="3603960" y="3012480"/>
              <a:ext cx="2187360" cy="875160"/>
            </a:xfrm>
            <a:prstGeom prst="rect">
              <a:avLst/>
            </a:prstGeom>
            <a:solidFill>
              <a:srgbClr val="9dc3e6"/>
            </a:solidFill>
            <a:ln w="12600">
              <a:solidFill>
                <a:srgbClr val="42719b"/>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73" name="CustomShape 19"/>
            <p:cNvSpPr/>
            <p:nvPr/>
          </p:nvSpPr>
          <p:spPr>
            <a:xfrm>
              <a:off x="3603960" y="3268800"/>
              <a:ext cx="2187360" cy="362160"/>
            </a:xfrm>
            <a:prstGeom prst="rect">
              <a:avLst/>
            </a:prstGeom>
            <a:noFill/>
            <a:ln w="12600">
              <a:noFill/>
            </a:ln>
          </p:spPr>
          <p:style>
            <a:lnRef idx="0"/>
            <a:fillRef idx="0"/>
            <a:effectRef idx="0"/>
            <a:fontRef idx="minor"/>
          </p:style>
          <p:txBody>
            <a:bodyPr lIns="45720" rIns="45720" tIns="45000" bIns="45000" anchor="ctr">
              <a:noAutofit/>
            </a:bodyPr>
            <a:p>
              <a:pPr algn="ctr" defTabSz="914400">
                <a:lnSpc>
                  <a:spcPct val="100000"/>
                </a:lnSpc>
              </a:pPr>
              <a:r>
                <a:rPr b="0" lang="fr-FR" sz="1800" spc="-1" strike="noStrike">
                  <a:solidFill>
                    <a:srgbClr val="000000"/>
                  </a:solidFill>
                  <a:latin typeface="Calibri"/>
                  <a:ea typeface="Calibri"/>
                </a:rPr>
                <a:t>1</a:t>
              </a:r>
              <a:r>
                <a:rPr b="0" lang="fr-FR" sz="1800" spc="-1" strike="noStrike" baseline="30000">
                  <a:solidFill>
                    <a:srgbClr val="000000"/>
                  </a:solidFill>
                  <a:latin typeface="Calibri"/>
                  <a:ea typeface="Calibri"/>
                </a:rPr>
                <a:t>ère</a:t>
              </a:r>
              <a:r>
                <a:rPr b="0" lang="fr-FR" sz="1800" spc="-1" strike="noStrike">
                  <a:solidFill>
                    <a:srgbClr val="000000"/>
                  </a:solidFill>
                  <a:latin typeface="Calibri"/>
                  <a:ea typeface="Calibri"/>
                </a:rPr>
                <a:t> Professionnelle</a:t>
              </a:r>
              <a:endParaRPr b="0" lang="fr-FR" sz="1800" spc="-1" strike="noStrike">
                <a:solidFill>
                  <a:srgbClr val="000000"/>
                </a:solidFill>
                <a:latin typeface="Arial"/>
              </a:endParaRPr>
            </a:p>
          </p:txBody>
        </p:sp>
      </p:grpSp>
      <p:grpSp>
        <p:nvGrpSpPr>
          <p:cNvPr id="74" name="Group 20"/>
          <p:cNvGrpSpPr/>
          <p:nvPr/>
        </p:nvGrpSpPr>
        <p:grpSpPr>
          <a:xfrm>
            <a:off x="3603960" y="4013280"/>
            <a:ext cx="2193120" cy="851400"/>
            <a:chOff x="3603960" y="4013280"/>
            <a:chExt cx="2193120" cy="851400"/>
          </a:xfrm>
        </p:grpSpPr>
        <p:sp>
          <p:nvSpPr>
            <p:cNvPr id="75" name="CustomShape 21"/>
            <p:cNvSpPr/>
            <p:nvPr/>
          </p:nvSpPr>
          <p:spPr>
            <a:xfrm>
              <a:off x="3603960" y="4013280"/>
              <a:ext cx="2193120" cy="851400"/>
            </a:xfrm>
            <a:prstGeom prst="rect">
              <a:avLst/>
            </a:prstGeom>
            <a:solidFill>
              <a:srgbClr val="9dc3e6"/>
            </a:solidFill>
            <a:ln w="12600">
              <a:solidFill>
                <a:srgbClr val="42719b"/>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76" name="CustomShape 22"/>
            <p:cNvSpPr/>
            <p:nvPr/>
          </p:nvSpPr>
          <p:spPr>
            <a:xfrm>
              <a:off x="3603960" y="4258080"/>
              <a:ext cx="2193120" cy="362160"/>
            </a:xfrm>
            <a:prstGeom prst="rect">
              <a:avLst/>
            </a:prstGeom>
            <a:noFill/>
            <a:ln w="12600">
              <a:noFill/>
            </a:ln>
          </p:spPr>
          <p:style>
            <a:lnRef idx="0"/>
            <a:fillRef idx="0"/>
            <a:effectRef idx="0"/>
            <a:fontRef idx="minor"/>
          </p:style>
          <p:txBody>
            <a:bodyPr lIns="45720" rIns="45720" tIns="45000" bIns="45000" anchor="ctr">
              <a:noAutofit/>
            </a:bodyPr>
            <a:p>
              <a:pPr algn="ctr" defTabSz="914400">
                <a:lnSpc>
                  <a:spcPct val="100000"/>
                </a:lnSpc>
              </a:pPr>
              <a:r>
                <a:rPr b="0" lang="fr-FR" sz="1800" spc="-1" strike="noStrike">
                  <a:solidFill>
                    <a:srgbClr val="000000"/>
                  </a:solidFill>
                  <a:latin typeface="Calibri"/>
                  <a:ea typeface="Calibri"/>
                </a:rPr>
                <a:t>2</a:t>
              </a:r>
              <a:r>
                <a:rPr b="0" lang="fr-FR" sz="1800" spc="-1" strike="noStrike" baseline="30000">
                  <a:solidFill>
                    <a:srgbClr val="000000"/>
                  </a:solidFill>
                  <a:latin typeface="Calibri"/>
                  <a:ea typeface="Calibri"/>
                </a:rPr>
                <a:t>nde</a:t>
              </a:r>
              <a:r>
                <a:rPr b="0" lang="fr-FR" sz="1800" spc="-1" strike="noStrike">
                  <a:solidFill>
                    <a:srgbClr val="000000"/>
                  </a:solidFill>
                  <a:latin typeface="Calibri"/>
                  <a:ea typeface="Calibri"/>
                </a:rPr>
                <a:t> Professionnelle</a:t>
              </a:r>
              <a:endParaRPr b="0" lang="fr-FR" sz="1800" spc="-1" strike="noStrike">
                <a:solidFill>
                  <a:srgbClr val="000000"/>
                </a:solidFill>
                <a:latin typeface="Arial"/>
              </a:endParaRPr>
            </a:p>
          </p:txBody>
        </p:sp>
      </p:grpSp>
      <p:grpSp>
        <p:nvGrpSpPr>
          <p:cNvPr id="77" name="Group 23"/>
          <p:cNvGrpSpPr/>
          <p:nvPr/>
        </p:nvGrpSpPr>
        <p:grpSpPr>
          <a:xfrm>
            <a:off x="3594960" y="1997280"/>
            <a:ext cx="2175120" cy="894960"/>
            <a:chOff x="3594960" y="1997280"/>
            <a:chExt cx="2175120" cy="894960"/>
          </a:xfrm>
        </p:grpSpPr>
        <p:sp>
          <p:nvSpPr>
            <p:cNvPr id="78" name="CustomShape 24"/>
            <p:cNvSpPr/>
            <p:nvPr/>
          </p:nvSpPr>
          <p:spPr>
            <a:xfrm>
              <a:off x="3594960" y="1997280"/>
              <a:ext cx="2175120" cy="894960"/>
            </a:xfrm>
            <a:prstGeom prst="rect">
              <a:avLst/>
            </a:prstGeom>
            <a:solidFill>
              <a:srgbClr val="9dc3e6"/>
            </a:solidFill>
            <a:ln w="12600">
              <a:solidFill>
                <a:srgbClr val="42719b"/>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79" name="CustomShape 25"/>
            <p:cNvSpPr/>
            <p:nvPr/>
          </p:nvSpPr>
          <p:spPr>
            <a:xfrm>
              <a:off x="3594960" y="2126880"/>
              <a:ext cx="2175120" cy="636480"/>
            </a:xfrm>
            <a:prstGeom prst="rect">
              <a:avLst/>
            </a:prstGeom>
            <a:noFill/>
            <a:ln w="12600">
              <a:noFill/>
            </a:ln>
          </p:spPr>
          <p:style>
            <a:lnRef idx="0"/>
            <a:fillRef idx="0"/>
            <a:effectRef idx="0"/>
            <a:fontRef idx="minor"/>
          </p:style>
          <p:txBody>
            <a:bodyPr lIns="45720" rIns="45720" tIns="45000" bIns="45000" anchor="ctr">
              <a:noAutofit/>
            </a:bodyPr>
            <a:p>
              <a:pPr algn="ctr" defTabSz="914400">
                <a:lnSpc>
                  <a:spcPct val="100000"/>
                </a:lnSpc>
              </a:pPr>
              <a:r>
                <a:rPr b="0" lang="fr-FR" sz="1800" spc="-1" strike="noStrike">
                  <a:solidFill>
                    <a:srgbClr val="000000"/>
                  </a:solidFill>
                  <a:latin typeface="Calibri"/>
                  <a:ea typeface="Calibri"/>
                </a:rPr>
                <a:t>Terminale Professionnelle</a:t>
              </a:r>
              <a:endParaRPr b="0" lang="fr-FR" sz="1800" spc="-1" strike="noStrike">
                <a:solidFill>
                  <a:srgbClr val="000000"/>
                </a:solidFill>
                <a:latin typeface="Arial"/>
              </a:endParaRPr>
            </a:p>
          </p:txBody>
        </p:sp>
      </p:grpSp>
      <p:grpSp>
        <p:nvGrpSpPr>
          <p:cNvPr id="80" name="Group 26"/>
          <p:cNvGrpSpPr/>
          <p:nvPr/>
        </p:nvGrpSpPr>
        <p:grpSpPr>
          <a:xfrm>
            <a:off x="1323000" y="2062440"/>
            <a:ext cx="1066680" cy="794520"/>
            <a:chOff x="1323000" y="2062440"/>
            <a:chExt cx="1066680" cy="794520"/>
          </a:xfrm>
        </p:grpSpPr>
        <p:sp>
          <p:nvSpPr>
            <p:cNvPr id="81" name="CustomShape 27"/>
            <p:cNvSpPr/>
            <p:nvPr/>
          </p:nvSpPr>
          <p:spPr>
            <a:xfrm>
              <a:off x="1323000" y="2062440"/>
              <a:ext cx="1066680" cy="794520"/>
            </a:xfrm>
            <a:prstGeom prst="ellipse">
              <a:avLst/>
            </a:prstGeom>
            <a:solidFill>
              <a:schemeClr val="accent1"/>
            </a:solidFill>
            <a:ln w="12600">
              <a:solidFill>
                <a:srgbClr val="42719b"/>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82" name="CustomShape 28"/>
            <p:cNvSpPr/>
            <p:nvPr/>
          </p:nvSpPr>
          <p:spPr>
            <a:xfrm>
              <a:off x="1479600" y="2232720"/>
              <a:ext cx="753480" cy="453600"/>
            </a:xfrm>
            <a:prstGeom prst="rect">
              <a:avLst/>
            </a:prstGeom>
            <a:noFill/>
            <a:ln w="12600">
              <a:noFill/>
            </a:ln>
          </p:spPr>
          <p:style>
            <a:lnRef idx="0"/>
            <a:fillRef idx="0"/>
            <a:effectRef idx="0"/>
            <a:fontRef idx="minor"/>
          </p:style>
          <p:txBody>
            <a:bodyPr lIns="45720" rIns="45720" tIns="45000" bIns="45000" anchor="ctr">
              <a:noAutofit/>
            </a:bodyPr>
            <a:p>
              <a:pPr algn="ctr" defTabSz="914400">
                <a:lnSpc>
                  <a:spcPct val="100000"/>
                </a:lnSpc>
              </a:pPr>
              <a:r>
                <a:rPr b="1" lang="fr-FR" sz="2400" spc="-1" strike="noStrike">
                  <a:solidFill>
                    <a:srgbClr val="ffffff"/>
                  </a:solidFill>
                  <a:latin typeface="Calibri"/>
                  <a:ea typeface="Calibri"/>
                </a:rPr>
                <a:t>CAP</a:t>
              </a:r>
              <a:endParaRPr b="0" lang="fr-FR" sz="2400" spc="-1" strike="noStrike">
                <a:solidFill>
                  <a:srgbClr val="000000"/>
                </a:solidFill>
                <a:latin typeface="Arial"/>
              </a:endParaRPr>
            </a:p>
          </p:txBody>
        </p:sp>
      </p:grpSp>
      <p:grpSp>
        <p:nvGrpSpPr>
          <p:cNvPr id="83" name="Group 29"/>
          <p:cNvGrpSpPr/>
          <p:nvPr/>
        </p:nvGrpSpPr>
        <p:grpSpPr>
          <a:xfrm>
            <a:off x="4143960" y="1155240"/>
            <a:ext cx="1183680" cy="819360"/>
            <a:chOff x="4143960" y="1155240"/>
            <a:chExt cx="1183680" cy="819360"/>
          </a:xfrm>
        </p:grpSpPr>
        <p:sp>
          <p:nvSpPr>
            <p:cNvPr id="84" name="CustomShape 30"/>
            <p:cNvSpPr/>
            <p:nvPr/>
          </p:nvSpPr>
          <p:spPr>
            <a:xfrm>
              <a:off x="4143960" y="1225800"/>
              <a:ext cx="1183680" cy="677520"/>
            </a:xfrm>
            <a:prstGeom prst="ellipse">
              <a:avLst/>
            </a:prstGeom>
            <a:solidFill>
              <a:schemeClr val="accent1"/>
            </a:solidFill>
            <a:ln w="12600">
              <a:solidFill>
                <a:srgbClr val="42719b"/>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85" name="CustomShape 31"/>
            <p:cNvSpPr/>
            <p:nvPr/>
          </p:nvSpPr>
          <p:spPr>
            <a:xfrm>
              <a:off x="4317840" y="1155240"/>
              <a:ext cx="835920" cy="819360"/>
            </a:xfrm>
            <a:prstGeom prst="rect">
              <a:avLst/>
            </a:prstGeom>
            <a:noFill/>
            <a:ln w="12600">
              <a:noFill/>
            </a:ln>
          </p:spPr>
          <p:style>
            <a:lnRef idx="0"/>
            <a:fillRef idx="0"/>
            <a:effectRef idx="0"/>
            <a:fontRef idx="minor"/>
          </p:style>
          <p:txBody>
            <a:bodyPr lIns="45720" rIns="45720" tIns="45000" bIns="45000" anchor="ctr">
              <a:noAutofit/>
            </a:bodyPr>
            <a:p>
              <a:pPr algn="ctr" defTabSz="914400">
                <a:lnSpc>
                  <a:spcPct val="100000"/>
                </a:lnSpc>
              </a:pPr>
              <a:r>
                <a:rPr b="1" lang="fr-FR" sz="2400" spc="-1" strike="noStrike">
                  <a:solidFill>
                    <a:srgbClr val="ffffff"/>
                  </a:solidFill>
                  <a:latin typeface="Calibri"/>
                  <a:ea typeface="Calibri"/>
                </a:rPr>
                <a:t>Bac Pro</a:t>
              </a:r>
              <a:endParaRPr b="0" lang="fr-FR" sz="2400" spc="-1" strike="noStrike">
                <a:solidFill>
                  <a:srgbClr val="000000"/>
                </a:solidFill>
                <a:latin typeface="Arial"/>
              </a:endParaRPr>
            </a:p>
          </p:txBody>
        </p:sp>
      </p:grpSp>
      <p:sp>
        <p:nvSpPr>
          <p:cNvPr id="86" name="Line 32"/>
          <p:cNvSpPr/>
          <p:nvPr/>
        </p:nvSpPr>
        <p:spPr>
          <a:xfrm>
            <a:off x="3054240" y="3521160"/>
            <a:ext cx="389160" cy="360"/>
          </a:xfrm>
          <a:prstGeom prst="line">
            <a:avLst/>
          </a:prstGeom>
          <a:ln w="6480">
            <a:noFill/>
          </a:ln>
        </p:spPr>
        <p:style>
          <a:lnRef idx="0"/>
          <a:fillRef idx="0"/>
          <a:effectRef idx="0"/>
          <a:fontRef idx="minor"/>
        </p:style>
        <p:txBody>
          <a:bodyPr lIns="90000" rIns="90000" tIns="-44640" bIns="-44640" anchor="t" anchorCtr="1">
            <a:noAutofit/>
          </a:bodyPr>
          <a:p>
            <a:endParaRPr b="0" lang="fr-FR" sz="1800" spc="-1" strike="noStrike">
              <a:solidFill>
                <a:srgbClr val="000000"/>
              </a:solidFill>
              <a:latin typeface="Arial"/>
            </a:endParaRPr>
          </a:p>
        </p:txBody>
      </p:sp>
      <p:grpSp>
        <p:nvGrpSpPr>
          <p:cNvPr id="87" name="Group 33"/>
          <p:cNvGrpSpPr/>
          <p:nvPr/>
        </p:nvGrpSpPr>
        <p:grpSpPr>
          <a:xfrm>
            <a:off x="6116400" y="4133520"/>
            <a:ext cx="1261440" cy="755640"/>
            <a:chOff x="6116400" y="4133520"/>
            <a:chExt cx="1261440" cy="755640"/>
          </a:xfrm>
        </p:grpSpPr>
        <p:sp>
          <p:nvSpPr>
            <p:cNvPr id="88" name="CustomShape 34"/>
            <p:cNvSpPr/>
            <p:nvPr/>
          </p:nvSpPr>
          <p:spPr>
            <a:xfrm>
              <a:off x="6116400" y="4133520"/>
              <a:ext cx="1261440" cy="755640"/>
            </a:xfrm>
            <a:prstGeom prst="rect">
              <a:avLst/>
            </a:prstGeom>
            <a:solidFill>
              <a:srgbClr val="ffd966"/>
            </a:solidFill>
            <a:ln w="12600">
              <a:solidFill>
                <a:srgbClr val="42719b"/>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89" name="CustomShape 35"/>
            <p:cNvSpPr/>
            <p:nvPr/>
          </p:nvSpPr>
          <p:spPr>
            <a:xfrm>
              <a:off x="6116400" y="4193280"/>
              <a:ext cx="1261440" cy="636480"/>
            </a:xfrm>
            <a:prstGeom prst="rect">
              <a:avLst/>
            </a:prstGeom>
            <a:noFill/>
            <a:ln w="12600">
              <a:noFill/>
            </a:ln>
          </p:spPr>
          <p:style>
            <a:lnRef idx="0"/>
            <a:fillRef idx="0"/>
            <a:effectRef idx="0"/>
            <a:fontRef idx="minor"/>
          </p:style>
          <p:txBody>
            <a:bodyPr lIns="45720" rIns="45720" tIns="45000" bIns="45000" anchor="ctr">
              <a:noAutofit/>
            </a:bodyPr>
            <a:p>
              <a:pPr algn="ctr" defTabSz="914400">
                <a:lnSpc>
                  <a:spcPct val="100000"/>
                </a:lnSpc>
              </a:pPr>
              <a:r>
                <a:rPr b="0" lang="fr-FR" sz="1800" spc="-1" strike="noStrike">
                  <a:solidFill>
                    <a:srgbClr val="000000"/>
                  </a:solidFill>
                  <a:latin typeface="Calibri"/>
                  <a:ea typeface="Calibri"/>
                </a:rPr>
                <a:t>2</a:t>
              </a:r>
              <a:r>
                <a:rPr b="0" lang="fr-FR" sz="1800" spc="-1" strike="noStrike" baseline="30000">
                  <a:solidFill>
                    <a:srgbClr val="000000"/>
                  </a:solidFill>
                  <a:latin typeface="Calibri"/>
                  <a:ea typeface="Calibri"/>
                </a:rPr>
                <a:t>nde</a:t>
              </a:r>
              <a:r>
                <a:rPr b="0" lang="fr-FR" sz="1800" spc="-1" strike="noStrike">
                  <a:solidFill>
                    <a:srgbClr val="000000"/>
                  </a:solidFill>
                  <a:latin typeface="Calibri"/>
                  <a:ea typeface="Calibri"/>
                </a:rPr>
                <a:t> spécifique</a:t>
              </a:r>
              <a:endParaRPr b="0" lang="fr-FR" sz="1800" spc="-1" strike="noStrike">
                <a:solidFill>
                  <a:srgbClr val="000000"/>
                </a:solidFill>
                <a:latin typeface="Arial"/>
              </a:endParaRPr>
            </a:p>
          </p:txBody>
        </p:sp>
      </p:grpSp>
      <p:grpSp>
        <p:nvGrpSpPr>
          <p:cNvPr id="90" name="Group 36"/>
          <p:cNvGrpSpPr/>
          <p:nvPr/>
        </p:nvGrpSpPr>
        <p:grpSpPr>
          <a:xfrm>
            <a:off x="7503480" y="4149720"/>
            <a:ext cx="3753000" cy="741600"/>
            <a:chOff x="7503480" y="4149720"/>
            <a:chExt cx="3753000" cy="741600"/>
          </a:xfrm>
        </p:grpSpPr>
        <p:sp>
          <p:nvSpPr>
            <p:cNvPr id="91" name="CustomShape 37"/>
            <p:cNvSpPr/>
            <p:nvPr/>
          </p:nvSpPr>
          <p:spPr>
            <a:xfrm>
              <a:off x="7503480" y="4149720"/>
              <a:ext cx="3753000" cy="741600"/>
            </a:xfrm>
            <a:prstGeom prst="rect">
              <a:avLst/>
            </a:prstGeom>
            <a:solidFill>
              <a:srgbClr val="ffd966"/>
            </a:solidFill>
            <a:ln w="12600">
              <a:solidFill>
                <a:srgbClr val="42719b"/>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92" name="CustomShape 38"/>
            <p:cNvSpPr/>
            <p:nvPr/>
          </p:nvSpPr>
          <p:spPr>
            <a:xfrm>
              <a:off x="7503480" y="4339800"/>
              <a:ext cx="3753000" cy="362160"/>
            </a:xfrm>
            <a:prstGeom prst="rect">
              <a:avLst/>
            </a:prstGeom>
            <a:noFill/>
            <a:ln w="12600">
              <a:noFill/>
            </a:ln>
          </p:spPr>
          <p:style>
            <a:lnRef idx="0"/>
            <a:fillRef idx="0"/>
            <a:effectRef idx="0"/>
            <a:fontRef idx="minor"/>
          </p:style>
          <p:txBody>
            <a:bodyPr lIns="45720" rIns="45720" tIns="45000" bIns="45000" anchor="ctr">
              <a:noAutofit/>
            </a:bodyPr>
            <a:p>
              <a:pPr algn="ctr" defTabSz="914400">
                <a:lnSpc>
                  <a:spcPct val="100000"/>
                </a:lnSpc>
              </a:pPr>
              <a:r>
                <a:rPr b="0" lang="fr-FR" sz="1800" spc="-1" strike="noStrike">
                  <a:solidFill>
                    <a:srgbClr val="000000"/>
                  </a:solidFill>
                  <a:latin typeface="Calibri"/>
                  <a:ea typeface="Calibri"/>
                </a:rPr>
                <a:t>2</a:t>
              </a:r>
              <a:r>
                <a:rPr b="0" lang="fr-FR" sz="1800" spc="-1" strike="noStrike" baseline="30000">
                  <a:solidFill>
                    <a:srgbClr val="000000"/>
                  </a:solidFill>
                  <a:latin typeface="Calibri"/>
                  <a:ea typeface="Calibri"/>
                </a:rPr>
                <a:t>nde</a:t>
              </a:r>
              <a:r>
                <a:rPr b="0" lang="fr-FR" sz="1800" spc="-1" strike="noStrike">
                  <a:solidFill>
                    <a:srgbClr val="000000"/>
                  </a:solidFill>
                  <a:latin typeface="Calibri"/>
                  <a:ea typeface="Calibri"/>
                </a:rPr>
                <a:t> Générale et Technologique</a:t>
              </a:r>
              <a:endParaRPr b="0" lang="fr-FR" sz="1800" spc="-1" strike="noStrike">
                <a:solidFill>
                  <a:srgbClr val="000000"/>
                </a:solidFill>
                <a:latin typeface="Arial"/>
              </a:endParaRPr>
            </a:p>
          </p:txBody>
        </p:sp>
      </p:grpSp>
      <p:grpSp>
        <p:nvGrpSpPr>
          <p:cNvPr id="93" name="Group 39"/>
          <p:cNvGrpSpPr/>
          <p:nvPr/>
        </p:nvGrpSpPr>
        <p:grpSpPr>
          <a:xfrm>
            <a:off x="6118560" y="3037320"/>
            <a:ext cx="2457720" cy="911160"/>
            <a:chOff x="6118560" y="3037320"/>
            <a:chExt cx="2457720" cy="911160"/>
          </a:xfrm>
        </p:grpSpPr>
        <p:sp>
          <p:nvSpPr>
            <p:cNvPr id="94" name="CustomShape 40"/>
            <p:cNvSpPr/>
            <p:nvPr/>
          </p:nvSpPr>
          <p:spPr>
            <a:xfrm>
              <a:off x="6118560" y="3037320"/>
              <a:ext cx="2457720" cy="911160"/>
            </a:xfrm>
            <a:prstGeom prst="rect">
              <a:avLst/>
            </a:prstGeom>
            <a:solidFill>
              <a:srgbClr val="ffd966"/>
            </a:solidFill>
            <a:ln w="12600">
              <a:solidFill>
                <a:srgbClr val="42719b"/>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95" name="CustomShape 41"/>
            <p:cNvSpPr/>
            <p:nvPr/>
          </p:nvSpPr>
          <p:spPr>
            <a:xfrm>
              <a:off x="6118560" y="3312000"/>
              <a:ext cx="2457720" cy="362160"/>
            </a:xfrm>
            <a:prstGeom prst="rect">
              <a:avLst/>
            </a:prstGeom>
            <a:noFill/>
            <a:ln w="12600">
              <a:noFill/>
            </a:ln>
          </p:spPr>
          <p:style>
            <a:lnRef idx="0"/>
            <a:fillRef idx="0"/>
            <a:effectRef idx="0"/>
            <a:fontRef idx="minor"/>
          </p:style>
          <p:txBody>
            <a:bodyPr lIns="45720" rIns="45720" tIns="45000" bIns="45000" anchor="ctr">
              <a:noAutofit/>
            </a:bodyPr>
            <a:p>
              <a:pPr algn="ctr" defTabSz="914400">
                <a:lnSpc>
                  <a:spcPct val="100000"/>
                </a:lnSpc>
              </a:pPr>
              <a:r>
                <a:rPr b="0" lang="fr-FR" sz="1800" spc="-1" strike="noStrike">
                  <a:solidFill>
                    <a:srgbClr val="000000"/>
                  </a:solidFill>
                  <a:latin typeface="Calibri"/>
                  <a:ea typeface="Calibri"/>
                </a:rPr>
                <a:t>1</a:t>
              </a:r>
              <a:r>
                <a:rPr b="0" lang="fr-FR" sz="1800" spc="-1" strike="noStrike" baseline="30000">
                  <a:solidFill>
                    <a:srgbClr val="000000"/>
                  </a:solidFill>
                  <a:latin typeface="Calibri"/>
                  <a:ea typeface="Calibri"/>
                </a:rPr>
                <a:t>ère</a:t>
              </a:r>
              <a:r>
                <a:rPr b="0" lang="fr-FR" sz="1800" spc="-1" strike="noStrike">
                  <a:solidFill>
                    <a:srgbClr val="000000"/>
                  </a:solidFill>
                  <a:latin typeface="Calibri"/>
                  <a:ea typeface="Calibri"/>
                </a:rPr>
                <a:t> Technologique</a:t>
              </a:r>
              <a:endParaRPr b="0" lang="fr-FR" sz="1800" spc="-1" strike="noStrike">
                <a:solidFill>
                  <a:srgbClr val="000000"/>
                </a:solidFill>
                <a:latin typeface="Arial"/>
              </a:endParaRPr>
            </a:p>
          </p:txBody>
        </p:sp>
      </p:grpSp>
      <p:grpSp>
        <p:nvGrpSpPr>
          <p:cNvPr id="96" name="Group 42"/>
          <p:cNvGrpSpPr/>
          <p:nvPr/>
        </p:nvGrpSpPr>
        <p:grpSpPr>
          <a:xfrm>
            <a:off x="8669520" y="3044520"/>
            <a:ext cx="2571480" cy="905760"/>
            <a:chOff x="8669520" y="3044520"/>
            <a:chExt cx="2571480" cy="905760"/>
          </a:xfrm>
        </p:grpSpPr>
        <p:sp>
          <p:nvSpPr>
            <p:cNvPr id="97" name="CustomShape 43"/>
            <p:cNvSpPr/>
            <p:nvPr/>
          </p:nvSpPr>
          <p:spPr>
            <a:xfrm>
              <a:off x="8669520" y="3044520"/>
              <a:ext cx="2571480" cy="905760"/>
            </a:xfrm>
            <a:prstGeom prst="rect">
              <a:avLst/>
            </a:prstGeom>
            <a:solidFill>
              <a:srgbClr val="ffd966"/>
            </a:solidFill>
            <a:ln w="12600">
              <a:solidFill>
                <a:srgbClr val="42719b"/>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98" name="CustomShape 44"/>
            <p:cNvSpPr/>
            <p:nvPr/>
          </p:nvSpPr>
          <p:spPr>
            <a:xfrm>
              <a:off x="8669520" y="3316320"/>
              <a:ext cx="2571480" cy="362160"/>
            </a:xfrm>
            <a:prstGeom prst="rect">
              <a:avLst/>
            </a:prstGeom>
            <a:noFill/>
            <a:ln w="12600">
              <a:noFill/>
            </a:ln>
          </p:spPr>
          <p:style>
            <a:lnRef idx="0"/>
            <a:fillRef idx="0"/>
            <a:effectRef idx="0"/>
            <a:fontRef idx="minor"/>
          </p:style>
          <p:txBody>
            <a:bodyPr lIns="45720" rIns="45720" tIns="45000" bIns="45000" anchor="ctr">
              <a:noAutofit/>
            </a:bodyPr>
            <a:p>
              <a:pPr algn="ctr" defTabSz="914400">
                <a:lnSpc>
                  <a:spcPct val="100000"/>
                </a:lnSpc>
              </a:pPr>
              <a:r>
                <a:rPr b="0" lang="fr-FR" sz="1800" spc="-1" strike="noStrike">
                  <a:solidFill>
                    <a:srgbClr val="000000"/>
                  </a:solidFill>
                  <a:latin typeface="Calibri"/>
                  <a:ea typeface="Calibri"/>
                </a:rPr>
                <a:t>1</a:t>
              </a:r>
              <a:r>
                <a:rPr b="0" lang="fr-FR" sz="1800" spc="-1" strike="noStrike" baseline="30000">
                  <a:solidFill>
                    <a:srgbClr val="000000"/>
                  </a:solidFill>
                  <a:latin typeface="Calibri"/>
                  <a:ea typeface="Calibri"/>
                </a:rPr>
                <a:t>ère</a:t>
              </a:r>
              <a:r>
                <a:rPr b="0" lang="fr-FR" sz="1800" spc="-1" strike="noStrike">
                  <a:solidFill>
                    <a:srgbClr val="000000"/>
                  </a:solidFill>
                  <a:latin typeface="Calibri"/>
                  <a:ea typeface="Calibri"/>
                </a:rPr>
                <a:t> Générale</a:t>
              </a:r>
              <a:endParaRPr b="0" lang="fr-FR" sz="1800" spc="-1" strike="noStrike">
                <a:solidFill>
                  <a:srgbClr val="000000"/>
                </a:solidFill>
                <a:latin typeface="Arial"/>
              </a:endParaRPr>
            </a:p>
          </p:txBody>
        </p:sp>
      </p:grpSp>
      <p:grpSp>
        <p:nvGrpSpPr>
          <p:cNvPr id="99" name="Group 45"/>
          <p:cNvGrpSpPr/>
          <p:nvPr/>
        </p:nvGrpSpPr>
        <p:grpSpPr>
          <a:xfrm>
            <a:off x="8664840" y="2061720"/>
            <a:ext cx="2555640" cy="911160"/>
            <a:chOff x="8664840" y="2061720"/>
            <a:chExt cx="2555640" cy="911160"/>
          </a:xfrm>
        </p:grpSpPr>
        <p:sp>
          <p:nvSpPr>
            <p:cNvPr id="100" name="CustomShape 46"/>
            <p:cNvSpPr/>
            <p:nvPr/>
          </p:nvSpPr>
          <p:spPr>
            <a:xfrm>
              <a:off x="8664840" y="2061720"/>
              <a:ext cx="2555640" cy="911160"/>
            </a:xfrm>
            <a:prstGeom prst="rect">
              <a:avLst/>
            </a:prstGeom>
            <a:solidFill>
              <a:srgbClr val="ffd966"/>
            </a:solidFill>
            <a:ln w="12600">
              <a:solidFill>
                <a:srgbClr val="42719b"/>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101" name="CustomShape 47"/>
            <p:cNvSpPr/>
            <p:nvPr/>
          </p:nvSpPr>
          <p:spPr>
            <a:xfrm>
              <a:off x="8664840" y="2199600"/>
              <a:ext cx="2555640" cy="636480"/>
            </a:xfrm>
            <a:prstGeom prst="rect">
              <a:avLst/>
            </a:prstGeom>
            <a:noFill/>
            <a:ln w="12600">
              <a:noFill/>
            </a:ln>
          </p:spPr>
          <p:style>
            <a:lnRef idx="0"/>
            <a:fillRef idx="0"/>
            <a:effectRef idx="0"/>
            <a:fontRef idx="minor"/>
          </p:style>
          <p:txBody>
            <a:bodyPr lIns="45720" rIns="45720" tIns="45000" bIns="45000" anchor="ctr">
              <a:noAutofit/>
            </a:bodyPr>
            <a:p>
              <a:pPr algn="ctr" defTabSz="914400">
                <a:lnSpc>
                  <a:spcPct val="100000"/>
                </a:lnSpc>
              </a:pPr>
              <a:r>
                <a:rPr b="0" lang="fr-FR" sz="1800" spc="-1" strike="noStrike">
                  <a:solidFill>
                    <a:srgbClr val="000000"/>
                  </a:solidFill>
                  <a:latin typeface="Calibri"/>
                  <a:ea typeface="Calibri"/>
                </a:rPr>
                <a:t>Terminale</a:t>
              </a:r>
              <a:endParaRPr b="0" lang="fr-FR" sz="1800" spc="-1" strike="noStrike">
                <a:solidFill>
                  <a:srgbClr val="000000"/>
                </a:solidFill>
                <a:latin typeface="Arial"/>
              </a:endParaRPr>
            </a:p>
            <a:p>
              <a:pPr algn="ctr" defTabSz="914400">
                <a:lnSpc>
                  <a:spcPct val="100000"/>
                </a:lnSpc>
              </a:pPr>
              <a:r>
                <a:rPr b="0" lang="fr-FR" sz="1800" spc="-1" strike="noStrike">
                  <a:solidFill>
                    <a:srgbClr val="000000"/>
                  </a:solidFill>
                  <a:latin typeface="Calibri"/>
                  <a:ea typeface="Calibri"/>
                </a:rPr>
                <a:t> </a:t>
              </a:r>
              <a:r>
                <a:rPr b="0" lang="fr-FR" sz="1800" spc="-1" strike="noStrike">
                  <a:solidFill>
                    <a:srgbClr val="000000"/>
                  </a:solidFill>
                  <a:latin typeface="Calibri"/>
                  <a:ea typeface="Calibri"/>
                </a:rPr>
                <a:t>Générale</a:t>
              </a:r>
              <a:endParaRPr b="0" lang="fr-FR" sz="1800" spc="-1" strike="noStrike">
                <a:solidFill>
                  <a:srgbClr val="000000"/>
                </a:solidFill>
                <a:latin typeface="Arial"/>
              </a:endParaRPr>
            </a:p>
          </p:txBody>
        </p:sp>
      </p:grpSp>
      <p:grpSp>
        <p:nvGrpSpPr>
          <p:cNvPr id="102" name="Group 48"/>
          <p:cNvGrpSpPr/>
          <p:nvPr/>
        </p:nvGrpSpPr>
        <p:grpSpPr>
          <a:xfrm>
            <a:off x="6110640" y="2063880"/>
            <a:ext cx="2465640" cy="911160"/>
            <a:chOff x="6110640" y="2063880"/>
            <a:chExt cx="2465640" cy="911160"/>
          </a:xfrm>
        </p:grpSpPr>
        <p:sp>
          <p:nvSpPr>
            <p:cNvPr id="103" name="CustomShape 49"/>
            <p:cNvSpPr/>
            <p:nvPr/>
          </p:nvSpPr>
          <p:spPr>
            <a:xfrm>
              <a:off x="6110640" y="2063880"/>
              <a:ext cx="2465640" cy="911160"/>
            </a:xfrm>
            <a:prstGeom prst="rect">
              <a:avLst/>
            </a:prstGeom>
            <a:solidFill>
              <a:srgbClr val="ffd966"/>
            </a:solidFill>
            <a:ln w="12600">
              <a:solidFill>
                <a:srgbClr val="42719b"/>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104" name="CustomShape 50"/>
            <p:cNvSpPr/>
            <p:nvPr/>
          </p:nvSpPr>
          <p:spPr>
            <a:xfrm>
              <a:off x="6110640" y="2337480"/>
              <a:ext cx="2465640" cy="363600"/>
            </a:xfrm>
            <a:prstGeom prst="rect">
              <a:avLst/>
            </a:prstGeom>
            <a:noFill/>
            <a:ln w="12600">
              <a:noFill/>
            </a:ln>
          </p:spPr>
          <p:style>
            <a:lnRef idx="0"/>
            <a:fillRef idx="0"/>
            <a:effectRef idx="0"/>
            <a:fontRef idx="minor"/>
          </p:style>
          <p:txBody>
            <a:bodyPr lIns="45720" rIns="45720" tIns="45000" bIns="45000" anchor="ctr">
              <a:noAutofit/>
            </a:bodyPr>
            <a:p>
              <a:pPr algn="ctr" defTabSz="914400">
                <a:lnSpc>
                  <a:spcPct val="100000"/>
                </a:lnSpc>
              </a:pPr>
              <a:r>
                <a:rPr b="0" lang="fr-FR" sz="1800" spc="-1" strike="noStrike">
                  <a:solidFill>
                    <a:srgbClr val="000000"/>
                  </a:solidFill>
                  <a:latin typeface="Calibri"/>
                  <a:ea typeface="Calibri"/>
                </a:rPr>
                <a:t>Terminale Technologique</a:t>
              </a:r>
              <a:endParaRPr b="0" lang="fr-FR" sz="1800" spc="-1" strike="noStrike">
                <a:solidFill>
                  <a:srgbClr val="000000"/>
                </a:solidFill>
                <a:latin typeface="Arial"/>
              </a:endParaRPr>
            </a:p>
          </p:txBody>
        </p:sp>
      </p:grpSp>
      <p:grpSp>
        <p:nvGrpSpPr>
          <p:cNvPr id="105" name="Group 51"/>
          <p:cNvGrpSpPr/>
          <p:nvPr/>
        </p:nvGrpSpPr>
        <p:grpSpPr>
          <a:xfrm>
            <a:off x="6094440" y="985680"/>
            <a:ext cx="2490840" cy="898200"/>
            <a:chOff x="6094440" y="985680"/>
            <a:chExt cx="2490840" cy="898200"/>
          </a:xfrm>
        </p:grpSpPr>
        <p:sp>
          <p:nvSpPr>
            <p:cNvPr id="106" name="CustomShape 52"/>
            <p:cNvSpPr/>
            <p:nvPr/>
          </p:nvSpPr>
          <p:spPr>
            <a:xfrm>
              <a:off x="6094440" y="985680"/>
              <a:ext cx="2490840" cy="898200"/>
            </a:xfrm>
            <a:prstGeom prst="ellipse">
              <a:avLst/>
            </a:prstGeom>
            <a:solidFill>
              <a:srgbClr val="ffd966"/>
            </a:solidFill>
            <a:ln w="12600">
              <a:solidFill>
                <a:srgbClr val="42719b"/>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107" name="CustomShape 53"/>
            <p:cNvSpPr/>
            <p:nvPr/>
          </p:nvSpPr>
          <p:spPr>
            <a:xfrm>
              <a:off x="6615000" y="1116720"/>
              <a:ext cx="1631880" cy="636480"/>
            </a:xfrm>
            <a:prstGeom prst="rect">
              <a:avLst/>
            </a:prstGeom>
            <a:noFill/>
            <a:ln w="12600">
              <a:noFill/>
            </a:ln>
          </p:spPr>
          <p:style>
            <a:lnRef idx="0"/>
            <a:fillRef idx="0"/>
            <a:effectRef idx="0"/>
            <a:fontRef idx="minor"/>
          </p:style>
          <p:txBody>
            <a:bodyPr lIns="45720" rIns="45720" tIns="45000" bIns="45000" anchor="ctr">
              <a:noAutofit/>
            </a:bodyPr>
            <a:p>
              <a:pPr algn="ctr" defTabSz="914400">
                <a:lnSpc>
                  <a:spcPct val="100000"/>
                </a:lnSpc>
              </a:pPr>
              <a:r>
                <a:rPr b="1" lang="fr-FR" sz="1800" spc="-1" strike="noStrike">
                  <a:solidFill>
                    <a:srgbClr val="000000"/>
                  </a:solidFill>
                  <a:latin typeface="Calibri"/>
                  <a:ea typeface="Calibri"/>
                </a:rPr>
                <a:t>Bac Technologique</a:t>
              </a:r>
              <a:endParaRPr b="0" lang="fr-FR" sz="1800" spc="-1" strike="noStrike">
                <a:solidFill>
                  <a:srgbClr val="000000"/>
                </a:solidFill>
                <a:latin typeface="Arial"/>
              </a:endParaRPr>
            </a:p>
          </p:txBody>
        </p:sp>
      </p:grpSp>
      <p:grpSp>
        <p:nvGrpSpPr>
          <p:cNvPr id="108" name="Group 54"/>
          <p:cNvGrpSpPr/>
          <p:nvPr/>
        </p:nvGrpSpPr>
        <p:grpSpPr>
          <a:xfrm>
            <a:off x="8848800" y="988920"/>
            <a:ext cx="2292480" cy="891720"/>
            <a:chOff x="8848800" y="988920"/>
            <a:chExt cx="2292480" cy="891720"/>
          </a:xfrm>
        </p:grpSpPr>
        <p:sp>
          <p:nvSpPr>
            <p:cNvPr id="109" name="CustomShape 55"/>
            <p:cNvSpPr/>
            <p:nvPr/>
          </p:nvSpPr>
          <p:spPr>
            <a:xfrm>
              <a:off x="8848800" y="988920"/>
              <a:ext cx="2292480" cy="891720"/>
            </a:xfrm>
            <a:prstGeom prst="ellipse">
              <a:avLst/>
            </a:prstGeom>
            <a:solidFill>
              <a:srgbClr val="ffd966"/>
            </a:solidFill>
            <a:ln w="12600">
              <a:solidFill>
                <a:srgbClr val="42719b"/>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110" name="CustomShape 56"/>
            <p:cNvSpPr/>
            <p:nvPr/>
          </p:nvSpPr>
          <p:spPr>
            <a:xfrm>
              <a:off x="9185040" y="1253880"/>
              <a:ext cx="1620000" cy="362160"/>
            </a:xfrm>
            <a:prstGeom prst="rect">
              <a:avLst/>
            </a:prstGeom>
            <a:noFill/>
            <a:ln w="12600">
              <a:noFill/>
            </a:ln>
          </p:spPr>
          <p:style>
            <a:lnRef idx="0"/>
            <a:fillRef idx="0"/>
            <a:effectRef idx="0"/>
            <a:fontRef idx="minor"/>
          </p:style>
          <p:txBody>
            <a:bodyPr lIns="45720" rIns="45720" tIns="45000" bIns="45000" anchor="ctr">
              <a:noAutofit/>
            </a:bodyPr>
            <a:p>
              <a:pPr algn="ctr" defTabSz="914400">
                <a:lnSpc>
                  <a:spcPct val="100000"/>
                </a:lnSpc>
              </a:pPr>
              <a:r>
                <a:rPr b="1" lang="fr-FR" sz="1800" spc="-1" strike="noStrike">
                  <a:solidFill>
                    <a:srgbClr val="000000"/>
                  </a:solidFill>
                  <a:latin typeface="Calibri"/>
                  <a:ea typeface="Calibri"/>
                </a:rPr>
                <a:t>Bac Général</a:t>
              </a:r>
              <a:endParaRPr b="0" lang="fr-FR" sz="1800" spc="-1" strike="noStrike">
                <a:solidFill>
                  <a:srgbClr val="000000"/>
                </a:solidFill>
                <a:latin typeface="Arial"/>
              </a:endParaRPr>
            </a:p>
          </p:txBody>
        </p:sp>
      </p:grpSp>
      <p:grpSp>
        <p:nvGrpSpPr>
          <p:cNvPr id="111" name="Group 57"/>
          <p:cNvGrpSpPr/>
          <p:nvPr/>
        </p:nvGrpSpPr>
        <p:grpSpPr>
          <a:xfrm>
            <a:off x="939600" y="1321560"/>
            <a:ext cx="1917000" cy="485640"/>
            <a:chOff x="939600" y="1321560"/>
            <a:chExt cx="1917000" cy="485640"/>
          </a:xfrm>
        </p:grpSpPr>
        <p:sp>
          <p:nvSpPr>
            <p:cNvPr id="112" name="CustomShape 58"/>
            <p:cNvSpPr/>
            <p:nvPr/>
          </p:nvSpPr>
          <p:spPr>
            <a:xfrm>
              <a:off x="939600" y="1321560"/>
              <a:ext cx="1917000" cy="485640"/>
            </a:xfrm>
            <a:prstGeom prst="roundRect">
              <a:avLst>
                <a:gd name="adj" fmla="val 37406"/>
              </a:avLst>
            </a:prstGeom>
            <a:solidFill>
              <a:srgbClr val="ffffff"/>
            </a:solidFill>
            <a:ln cap="rnd" w="12600">
              <a:solidFill>
                <a:srgbClr val="4f81bd"/>
              </a:solidFill>
              <a:custDash>
                <a:ds d="600000" sp="600000"/>
              </a:custDash>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113" name="CustomShape 59"/>
            <p:cNvSpPr/>
            <p:nvPr/>
          </p:nvSpPr>
          <p:spPr>
            <a:xfrm>
              <a:off x="993240" y="1367280"/>
              <a:ext cx="1810080" cy="393840"/>
            </a:xfrm>
            <a:prstGeom prst="rect">
              <a:avLst/>
            </a:prstGeom>
            <a:noFill/>
            <a:ln w="12600">
              <a:noFill/>
            </a:ln>
          </p:spPr>
          <p:style>
            <a:lnRef idx="0"/>
            <a:fillRef idx="0"/>
            <a:effectRef idx="0"/>
            <a:fontRef idx="minor"/>
          </p:style>
          <p:txBody>
            <a:bodyPr lIns="45720" rIns="45720" tIns="45000" bIns="45000" anchor="ctr">
              <a:noAutofit/>
            </a:bodyPr>
            <a:p>
              <a:pPr algn="ctr" defTabSz="914400">
                <a:lnSpc>
                  <a:spcPct val="100000"/>
                </a:lnSpc>
              </a:pPr>
              <a:r>
                <a:rPr b="0" lang="fr-FR" sz="1000" spc="-1" strike="noStrike">
                  <a:solidFill>
                    <a:srgbClr val="000000"/>
                  </a:solidFill>
                  <a:latin typeface="Calibri"/>
                  <a:ea typeface="Calibri"/>
                </a:rPr>
                <a:t>Le CAP et Bac Pro peuvent être préparés en apprentissage</a:t>
              </a:r>
              <a:endParaRPr b="0" lang="fr-FR" sz="1000" spc="-1" strike="noStrike">
                <a:solidFill>
                  <a:srgbClr val="000000"/>
                </a:solidFill>
                <a:latin typeface="Arial"/>
              </a:endParaRPr>
            </a:p>
          </p:txBody>
        </p:sp>
      </p:gr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CustomShape 1"/>
          <p:cNvSpPr/>
          <p:nvPr/>
        </p:nvSpPr>
        <p:spPr>
          <a:xfrm>
            <a:off x="190800" y="16920"/>
            <a:ext cx="6906960" cy="842400"/>
          </a:xfrm>
          <a:prstGeom prst="rect">
            <a:avLst/>
          </a:prstGeom>
          <a:noFill/>
          <a:ln w="12600">
            <a:noFill/>
          </a:ln>
        </p:spPr>
        <p:style>
          <a:lnRef idx="0"/>
          <a:fillRef idx="0"/>
          <a:effectRef idx="0"/>
          <a:fontRef idx="minor"/>
        </p:style>
        <p:txBody>
          <a:bodyPr lIns="45720" rIns="45720" tIns="45000" bIns="45000" anchor="ctr">
            <a:noAutofit/>
          </a:bodyPr>
          <a:p>
            <a:pPr defTabSz="914400">
              <a:lnSpc>
                <a:spcPct val="90000"/>
              </a:lnSpc>
            </a:pPr>
            <a:r>
              <a:rPr b="0" lang="fr-FR" sz="4400" spc="-1" strike="noStrike">
                <a:solidFill>
                  <a:srgbClr val="002060"/>
                </a:solidFill>
                <a:latin typeface="Calibri Light"/>
                <a:ea typeface="Calibri Light"/>
              </a:rPr>
              <a:t>Accès, enjeux et prérequis </a:t>
            </a:r>
            <a:endParaRPr b="0" lang="fr-FR" sz="4400" spc="-1" strike="noStrike">
              <a:solidFill>
                <a:srgbClr val="000000"/>
              </a:solidFill>
              <a:latin typeface="Arial"/>
            </a:endParaRPr>
          </a:p>
        </p:txBody>
      </p:sp>
      <p:pic>
        <p:nvPicPr>
          <p:cNvPr id="115" name="Espace réservé du contenu 8" descr=""/>
          <p:cNvPicPr/>
          <p:nvPr/>
        </p:nvPicPr>
        <p:blipFill>
          <a:blip r:embed="rId1"/>
          <a:stretch/>
        </p:blipFill>
        <p:spPr>
          <a:xfrm>
            <a:off x="2210040" y="1288440"/>
            <a:ext cx="7284240" cy="3378600"/>
          </a:xfrm>
          <a:prstGeom prst="rect">
            <a:avLst/>
          </a:prstGeom>
          <a:ln w="12600">
            <a:noFill/>
          </a:ln>
        </p:spPr>
      </p:pic>
      <p:sp>
        <p:nvSpPr>
          <p:cNvPr id="116" name="CustomShape 2"/>
          <p:cNvSpPr/>
          <p:nvPr/>
        </p:nvSpPr>
        <p:spPr>
          <a:xfrm>
            <a:off x="5616000" y="5295600"/>
            <a:ext cx="4273200" cy="1337400"/>
          </a:xfrm>
          <a:prstGeom prst="rect">
            <a:avLst/>
          </a:prstGeom>
          <a:noFill/>
          <a:ln w="0">
            <a:noFill/>
          </a:ln>
        </p:spPr>
        <p:style>
          <a:lnRef idx="0"/>
          <a:fillRef idx="0"/>
          <a:effectRef idx="0"/>
          <a:fontRef idx="minor"/>
        </p:style>
        <p:txBody>
          <a:bodyPr lIns="45720" rIns="45720" tIns="45000" bIns="45000" anchor="t">
            <a:noAutofit/>
          </a:bodyPr>
          <a:p>
            <a:pPr algn="ctr" defTabSz="914400">
              <a:lnSpc>
                <a:spcPct val="100000"/>
              </a:lnSpc>
            </a:pPr>
            <a:r>
              <a:rPr b="1" lang="fr-FR" sz="2300" spc="-1" strike="noStrike">
                <a:solidFill>
                  <a:srgbClr val="002060"/>
                </a:solidFill>
                <a:latin typeface="Calibri"/>
                <a:ea typeface="Calibri"/>
              </a:rPr>
              <a:t> </a:t>
            </a:r>
            <a:r>
              <a:rPr b="1" lang="fr-FR" sz="2300" spc="-1" strike="noStrike">
                <a:solidFill>
                  <a:srgbClr val="002060"/>
                </a:solidFill>
                <a:latin typeface="Calibri"/>
                <a:ea typeface="Calibri"/>
              </a:rPr>
              <a:t>Avis Favorable </a:t>
            </a:r>
            <a:br>
              <a:rPr sz="1800"/>
            </a:br>
            <a:r>
              <a:rPr b="1" lang="fr-FR" sz="2300" spc="-1" strike="noStrike">
                <a:solidFill>
                  <a:srgbClr val="002060"/>
                </a:solidFill>
                <a:latin typeface="Calibri"/>
                <a:ea typeface="Calibri"/>
              </a:rPr>
              <a:t>du Conseil de Classe </a:t>
            </a:r>
            <a:endParaRPr b="0" lang="fr-FR" sz="2300" spc="-1" strike="noStrike">
              <a:solidFill>
                <a:srgbClr val="000000"/>
              </a:solidFill>
              <a:latin typeface="Arial"/>
            </a:endParaRPr>
          </a:p>
          <a:p>
            <a:pPr algn="ctr" defTabSz="914400">
              <a:lnSpc>
                <a:spcPct val="100000"/>
              </a:lnSpc>
            </a:pPr>
            <a:r>
              <a:rPr b="0" lang="fr-FR" sz="1600" spc="-1" strike="noStrike">
                <a:solidFill>
                  <a:srgbClr val="002060"/>
                </a:solidFill>
                <a:latin typeface="Calibri"/>
                <a:ea typeface="Calibri"/>
              </a:rPr>
              <a:t>(Garantie d’une place dans son lycée de secteur)</a:t>
            </a:r>
            <a:endParaRPr b="0" lang="fr-FR" sz="1600" spc="-1" strike="noStrike">
              <a:solidFill>
                <a:srgbClr val="000000"/>
              </a:solidFill>
              <a:latin typeface="Arial"/>
            </a:endParaRPr>
          </a:p>
        </p:txBody>
      </p:sp>
      <p:sp>
        <p:nvSpPr>
          <p:cNvPr id="117" name="CustomShape 3"/>
          <p:cNvSpPr/>
          <p:nvPr/>
        </p:nvSpPr>
        <p:spPr>
          <a:xfrm>
            <a:off x="13691880" y="4716000"/>
            <a:ext cx="185040" cy="716760"/>
          </a:xfrm>
          <a:custGeom>
            <a:avLst/>
            <a:gdLst>
              <a:gd name="textAreaLeft" fmla="*/ 0 w 185040"/>
              <a:gd name="textAreaRight" fmla="*/ 185400 w 185040"/>
              <a:gd name="textAreaTop" fmla="*/ 0 h 716760"/>
              <a:gd name="textAreaBottom" fmla="*/ 717120 h 716760"/>
            </a:gdLst>
            <a:ahLst/>
            <a:rect l="textAreaLeft" t="textAreaTop" r="textAreaRight" b="textAreaBottom"/>
            <a:pathLst>
              <a:path w="21600" h="21600">
                <a:moveTo>
                  <a:pt x="0" y="18776"/>
                </a:moveTo>
                <a:lnTo>
                  <a:pt x="5400" y="18776"/>
                </a:lnTo>
                <a:lnTo>
                  <a:pt x="5400" y="0"/>
                </a:lnTo>
                <a:lnTo>
                  <a:pt x="16200" y="0"/>
                </a:lnTo>
                <a:lnTo>
                  <a:pt x="16200" y="18776"/>
                </a:lnTo>
                <a:lnTo>
                  <a:pt x="21600" y="18776"/>
                </a:lnTo>
                <a:lnTo>
                  <a:pt x="10800" y="21600"/>
                </a:lnTo>
                <a:close/>
              </a:path>
            </a:pathLst>
          </a:custGeom>
          <a:solidFill>
            <a:schemeClr val="accent1"/>
          </a:solidFill>
          <a:ln w="12600">
            <a:solidFill>
              <a:srgbClr val="42719b"/>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118" name="CustomShape 4"/>
          <p:cNvSpPr/>
          <p:nvPr/>
        </p:nvSpPr>
        <p:spPr>
          <a:xfrm>
            <a:off x="7655760" y="4733280"/>
            <a:ext cx="193680" cy="468000"/>
          </a:xfrm>
          <a:custGeom>
            <a:avLst/>
            <a:gdLst>
              <a:gd name="textAreaLeft" fmla="*/ 0 w 193680"/>
              <a:gd name="textAreaRight" fmla="*/ 194040 w 193680"/>
              <a:gd name="textAreaTop" fmla="*/ 0 h 468000"/>
              <a:gd name="textAreaBottom" fmla="*/ 468360 h 468000"/>
            </a:gdLst>
            <a:ahLst/>
            <a:rect l="textAreaLeft" t="textAreaTop" r="textAreaRight" b="textAreaBottom"/>
            <a:pathLst>
              <a:path w="21600" h="21600">
                <a:moveTo>
                  <a:pt x="0" y="4346"/>
                </a:moveTo>
                <a:lnTo>
                  <a:pt x="10800" y="0"/>
                </a:lnTo>
                <a:lnTo>
                  <a:pt x="21600" y="4346"/>
                </a:lnTo>
                <a:lnTo>
                  <a:pt x="16200" y="4346"/>
                </a:lnTo>
                <a:lnTo>
                  <a:pt x="16200" y="17254"/>
                </a:lnTo>
                <a:lnTo>
                  <a:pt x="21600" y="17254"/>
                </a:lnTo>
                <a:lnTo>
                  <a:pt x="10800" y="21600"/>
                </a:lnTo>
                <a:lnTo>
                  <a:pt x="0" y="17254"/>
                </a:lnTo>
                <a:lnTo>
                  <a:pt x="5400" y="17254"/>
                </a:lnTo>
                <a:lnTo>
                  <a:pt x="5400" y="4346"/>
                </a:lnTo>
                <a:close/>
              </a:path>
            </a:pathLst>
          </a:custGeom>
          <a:solidFill>
            <a:srgbClr val="000000"/>
          </a:solidFill>
          <a:ln w="12600">
            <a:solidFill>
              <a:srgbClr val="398da3"/>
            </a:solidFill>
            <a:miter/>
          </a:ln>
        </p:spPr>
        <p:style>
          <a:lnRef idx="0"/>
          <a:fillRef idx="0"/>
          <a:effectRef idx="0"/>
          <a:fontRef idx="minor"/>
        </p:style>
        <p:txBody>
          <a:bodyPr lIns="90000" rIns="90000" tIns="45000" bIns="45000" anchor="t">
            <a:noAutofit/>
          </a:bodyPr>
          <a:p>
            <a:endParaRPr b="0" lang="fr-FR" sz="1800" spc="-1" strike="noStrike">
              <a:solidFill>
                <a:srgbClr val="ffffff"/>
              </a:solidFill>
              <a:latin typeface="Arial"/>
            </a:endParaRPr>
          </a:p>
        </p:txBody>
      </p:sp>
      <p:sp>
        <p:nvSpPr>
          <p:cNvPr id="119" name="CustomShape 5"/>
          <p:cNvSpPr/>
          <p:nvPr/>
        </p:nvSpPr>
        <p:spPr>
          <a:xfrm>
            <a:off x="2070720" y="5272560"/>
            <a:ext cx="3789000" cy="1383120"/>
          </a:xfrm>
          <a:prstGeom prst="rect">
            <a:avLst/>
          </a:prstGeom>
          <a:noFill/>
          <a:ln w="0">
            <a:noFill/>
          </a:ln>
        </p:spPr>
        <p:style>
          <a:lnRef idx="0"/>
          <a:fillRef idx="0"/>
          <a:effectRef idx="0"/>
          <a:fontRef idx="minor"/>
        </p:style>
        <p:txBody>
          <a:bodyPr lIns="45720" rIns="45720" tIns="45000" bIns="45000" anchor="t">
            <a:noAutofit/>
          </a:bodyPr>
          <a:p>
            <a:pPr algn="ctr" defTabSz="914400">
              <a:lnSpc>
                <a:spcPct val="100000"/>
              </a:lnSpc>
            </a:pPr>
            <a:r>
              <a:rPr b="0" lang="fr-FR" sz="2300" spc="-1" strike="noStrike">
                <a:solidFill>
                  <a:srgbClr val="002060"/>
                </a:solidFill>
                <a:latin typeface="Calibri"/>
                <a:ea typeface="Calibri"/>
              </a:rPr>
              <a:t> </a:t>
            </a:r>
            <a:r>
              <a:rPr b="1" lang="fr-FR" sz="2300" spc="-1" strike="noStrike">
                <a:solidFill>
                  <a:srgbClr val="002060"/>
                </a:solidFill>
                <a:latin typeface="Calibri"/>
                <a:ea typeface="Calibri"/>
              </a:rPr>
              <a:t>Avis Favorable </a:t>
            </a:r>
            <a:endParaRPr b="0" lang="fr-FR" sz="2300" spc="-1" strike="noStrike">
              <a:solidFill>
                <a:srgbClr val="000000"/>
              </a:solidFill>
              <a:latin typeface="Arial"/>
            </a:endParaRPr>
          </a:p>
          <a:p>
            <a:pPr algn="ctr" defTabSz="914400">
              <a:lnSpc>
                <a:spcPct val="100000"/>
              </a:lnSpc>
            </a:pPr>
            <a:r>
              <a:rPr b="1" lang="fr-FR" sz="2100" spc="-1" strike="noStrike">
                <a:solidFill>
                  <a:srgbClr val="002060"/>
                </a:solidFill>
                <a:latin typeface="Calibri"/>
                <a:ea typeface="Calibri"/>
              </a:rPr>
              <a:t>+ </a:t>
            </a:r>
            <a:r>
              <a:rPr b="1" lang="fr-FR" sz="2300" spc="-1" strike="noStrike">
                <a:solidFill>
                  <a:srgbClr val="002060"/>
                </a:solidFill>
                <a:latin typeface="Calibri"/>
                <a:ea typeface="Calibri"/>
              </a:rPr>
              <a:t>Avoir une affectation</a:t>
            </a:r>
            <a:br>
              <a:rPr sz="1800"/>
            </a:br>
            <a:r>
              <a:rPr b="0" lang="fr-FR" sz="1600" spc="-1" strike="noStrike">
                <a:solidFill>
                  <a:srgbClr val="002060"/>
                </a:solidFill>
                <a:latin typeface="Calibri"/>
                <a:ea typeface="Calibri"/>
              </a:rPr>
              <a:t>(les dossiers scolaires comptent…)</a:t>
            </a:r>
            <a:endParaRPr b="0" lang="fr-FR" sz="1600" spc="-1" strike="noStrike">
              <a:solidFill>
                <a:srgbClr val="000000"/>
              </a:solidFill>
              <a:latin typeface="Arial"/>
            </a:endParaRPr>
          </a:p>
        </p:txBody>
      </p:sp>
      <p:grpSp>
        <p:nvGrpSpPr>
          <p:cNvPr id="120" name="Group 6"/>
          <p:cNvGrpSpPr/>
          <p:nvPr/>
        </p:nvGrpSpPr>
        <p:grpSpPr>
          <a:xfrm>
            <a:off x="64440" y="1224360"/>
            <a:ext cx="2442240" cy="1892160"/>
            <a:chOff x="64440" y="1224360"/>
            <a:chExt cx="2442240" cy="1892160"/>
          </a:xfrm>
        </p:grpSpPr>
        <p:sp>
          <p:nvSpPr>
            <p:cNvPr id="121" name="CustomShape 7"/>
            <p:cNvSpPr/>
            <p:nvPr/>
          </p:nvSpPr>
          <p:spPr>
            <a:xfrm>
              <a:off x="64440" y="1224360"/>
              <a:ext cx="2442240" cy="1892160"/>
            </a:xfrm>
            <a:prstGeom prst="ellipse">
              <a:avLst/>
            </a:prstGeom>
            <a:solidFill>
              <a:srgbClr val="dddddd"/>
            </a:solidFill>
            <a:ln w="12600">
              <a:solidFill>
                <a:srgbClr val="42719b"/>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122" name="CustomShape 8"/>
            <p:cNvSpPr/>
            <p:nvPr/>
          </p:nvSpPr>
          <p:spPr>
            <a:xfrm>
              <a:off x="422640" y="1743840"/>
              <a:ext cx="1725840" cy="853200"/>
            </a:xfrm>
            <a:prstGeom prst="rect">
              <a:avLst/>
            </a:prstGeom>
            <a:noFill/>
            <a:ln w="12600">
              <a:noFill/>
            </a:ln>
          </p:spPr>
          <p:style>
            <a:lnRef idx="0"/>
            <a:fillRef idx="0"/>
            <a:effectRef idx="0"/>
            <a:fontRef idx="minor"/>
          </p:style>
          <p:txBody>
            <a:bodyPr lIns="45720" rIns="45720" tIns="45000" bIns="45000" anchor="ctr">
              <a:noAutofit/>
            </a:bodyPr>
            <a:p>
              <a:pPr algn="ctr" defTabSz="914400">
                <a:lnSpc>
                  <a:spcPct val="100000"/>
                </a:lnSpc>
              </a:pPr>
              <a:r>
                <a:rPr b="1" lang="fr-FR" sz="1600" spc="-1" strike="noStrike">
                  <a:solidFill>
                    <a:srgbClr val="000000"/>
                  </a:solidFill>
                  <a:latin typeface="Calibri"/>
                  <a:ea typeface="Calibri"/>
                </a:rPr>
                <a:t>Approche pratique  </a:t>
              </a:r>
              <a:r>
                <a:rPr b="0" lang="fr-FR" sz="1200" spc="-1" strike="noStrike">
                  <a:solidFill>
                    <a:srgbClr val="000000"/>
                  </a:solidFill>
                  <a:latin typeface="Calibri"/>
                  <a:ea typeface="Calibri"/>
                </a:rPr>
                <a:t>(Apprentissage de gestes professionnels, ateliers techniques, stages etc…)</a:t>
              </a:r>
              <a:endParaRPr b="0" lang="fr-FR" sz="1200" spc="-1" strike="noStrike">
                <a:solidFill>
                  <a:srgbClr val="000000"/>
                </a:solidFill>
                <a:latin typeface="Arial"/>
              </a:endParaRPr>
            </a:p>
          </p:txBody>
        </p:sp>
      </p:grpSp>
      <p:grpSp>
        <p:nvGrpSpPr>
          <p:cNvPr id="123" name="Group 9"/>
          <p:cNvGrpSpPr/>
          <p:nvPr/>
        </p:nvGrpSpPr>
        <p:grpSpPr>
          <a:xfrm>
            <a:off x="9715680" y="936360"/>
            <a:ext cx="2442240" cy="2180160"/>
            <a:chOff x="9715680" y="936360"/>
            <a:chExt cx="2442240" cy="2180160"/>
          </a:xfrm>
        </p:grpSpPr>
        <p:sp>
          <p:nvSpPr>
            <p:cNvPr id="124" name="CustomShape 10"/>
            <p:cNvSpPr/>
            <p:nvPr/>
          </p:nvSpPr>
          <p:spPr>
            <a:xfrm>
              <a:off x="9715680" y="936360"/>
              <a:ext cx="2442240" cy="2180160"/>
            </a:xfrm>
            <a:prstGeom prst="ellipse">
              <a:avLst/>
            </a:prstGeom>
            <a:solidFill>
              <a:srgbClr val="dddddd"/>
            </a:solidFill>
            <a:ln w="12600">
              <a:solidFill>
                <a:srgbClr val="42719b"/>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125" name="CustomShape 11"/>
            <p:cNvSpPr/>
            <p:nvPr/>
          </p:nvSpPr>
          <p:spPr>
            <a:xfrm>
              <a:off x="10073520" y="1450080"/>
              <a:ext cx="1838880" cy="1153080"/>
            </a:xfrm>
            <a:prstGeom prst="rect">
              <a:avLst/>
            </a:prstGeom>
            <a:noFill/>
            <a:ln w="12600">
              <a:noFill/>
            </a:ln>
          </p:spPr>
          <p:style>
            <a:lnRef idx="0"/>
            <a:fillRef idx="0"/>
            <a:effectRef idx="0"/>
            <a:fontRef idx="minor"/>
          </p:style>
          <p:txBody>
            <a:bodyPr lIns="45720" rIns="45720" tIns="45000" bIns="45000" anchor="ctr">
              <a:noAutofit/>
            </a:bodyPr>
            <a:p>
              <a:pPr algn="ctr" defTabSz="914400">
                <a:lnSpc>
                  <a:spcPct val="100000"/>
                </a:lnSpc>
              </a:pPr>
              <a:r>
                <a:rPr b="1" lang="fr-FR" sz="1600" spc="-1" strike="noStrike">
                  <a:solidFill>
                    <a:srgbClr val="000000"/>
                  </a:solidFill>
                  <a:latin typeface="Calibri"/>
                  <a:ea typeface="Calibri"/>
                </a:rPr>
                <a:t>Approche Théorique</a:t>
              </a:r>
              <a:r>
                <a:rPr b="0" lang="fr-FR" sz="1200" spc="-1" strike="noStrike">
                  <a:solidFill>
                    <a:srgbClr val="000000"/>
                  </a:solidFill>
                  <a:latin typeface="Calibri"/>
                  <a:ea typeface="Calibri"/>
                </a:rPr>
                <a:t> (Enseignements généraux, projet de poursuite d’études supérieures longues…)</a:t>
              </a:r>
              <a:endParaRPr b="0" lang="fr-FR" sz="1200" spc="-1" strike="noStrike">
                <a:solidFill>
                  <a:srgbClr val="000000"/>
                </a:solidFill>
                <a:latin typeface="Arial"/>
              </a:endParaRPr>
            </a:p>
          </p:txBody>
        </p:sp>
      </p:grpSp>
      <p:sp>
        <p:nvSpPr>
          <p:cNvPr id="126" name="CustomShape 12"/>
          <p:cNvSpPr/>
          <p:nvPr/>
        </p:nvSpPr>
        <p:spPr>
          <a:xfrm>
            <a:off x="3868560" y="4733280"/>
            <a:ext cx="193680" cy="468000"/>
          </a:xfrm>
          <a:custGeom>
            <a:avLst/>
            <a:gdLst>
              <a:gd name="textAreaLeft" fmla="*/ 0 w 193680"/>
              <a:gd name="textAreaRight" fmla="*/ 194040 w 193680"/>
              <a:gd name="textAreaTop" fmla="*/ 0 h 468000"/>
              <a:gd name="textAreaBottom" fmla="*/ 468360 h 468000"/>
            </a:gdLst>
            <a:ahLst/>
            <a:rect l="textAreaLeft" t="textAreaTop" r="textAreaRight" b="textAreaBottom"/>
            <a:pathLst>
              <a:path w="21600" h="21600">
                <a:moveTo>
                  <a:pt x="0" y="4346"/>
                </a:moveTo>
                <a:lnTo>
                  <a:pt x="10800" y="0"/>
                </a:lnTo>
                <a:lnTo>
                  <a:pt x="21600" y="4346"/>
                </a:lnTo>
                <a:lnTo>
                  <a:pt x="16200" y="4346"/>
                </a:lnTo>
                <a:lnTo>
                  <a:pt x="16200" y="17254"/>
                </a:lnTo>
                <a:lnTo>
                  <a:pt x="21600" y="17254"/>
                </a:lnTo>
                <a:lnTo>
                  <a:pt x="10800" y="21600"/>
                </a:lnTo>
                <a:lnTo>
                  <a:pt x="0" y="17254"/>
                </a:lnTo>
                <a:lnTo>
                  <a:pt x="5400" y="17254"/>
                </a:lnTo>
                <a:lnTo>
                  <a:pt x="5400" y="4346"/>
                </a:lnTo>
                <a:close/>
              </a:path>
            </a:pathLst>
          </a:custGeom>
          <a:solidFill>
            <a:srgbClr val="000000"/>
          </a:solidFill>
          <a:ln w="12600">
            <a:solidFill>
              <a:srgbClr val="398da3"/>
            </a:solidFill>
            <a:miter/>
          </a:ln>
        </p:spPr>
        <p:style>
          <a:lnRef idx="0"/>
          <a:fillRef idx="0"/>
          <a:effectRef idx="0"/>
          <a:fontRef idx="minor"/>
        </p:style>
        <p:txBody>
          <a:bodyPr lIns="90000" rIns="90000" tIns="45000" bIns="45000" anchor="t">
            <a:noAutofit/>
          </a:bodyPr>
          <a:p>
            <a:endParaRPr b="0" lang="fr-FR" sz="1800" spc="-1" strike="noStrike">
              <a:solidFill>
                <a:srgbClr val="ffffff"/>
              </a:solidFill>
              <a:latin typeface="Arial"/>
            </a:endParaRPr>
          </a:p>
        </p:txBody>
      </p:sp>
      <p:sp>
        <p:nvSpPr>
          <p:cNvPr id="127" name="CustomShape 13"/>
          <p:cNvSpPr/>
          <p:nvPr/>
        </p:nvSpPr>
        <p:spPr>
          <a:xfrm rot="300000">
            <a:off x="9661320" y="2668320"/>
            <a:ext cx="2336040" cy="1898280"/>
          </a:xfrm>
          <a:prstGeom prst="wedgeEllipseCallout">
            <a:avLst>
              <a:gd name="adj1" fmla="val -49368"/>
              <a:gd name="adj2" fmla="val 63438"/>
            </a:avLst>
          </a:prstGeom>
          <a:solidFill>
            <a:srgbClr val="ffffff"/>
          </a:solidFill>
          <a:ln cap="rnd" w="50760">
            <a:solidFill>
              <a:srgbClr val="4f81bd"/>
            </a:solidFill>
            <a:custDash>
              <a:ds d="200000" sp="200000"/>
            </a:custDash>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128" name="CustomShape 14"/>
          <p:cNvSpPr/>
          <p:nvPr/>
        </p:nvSpPr>
        <p:spPr>
          <a:xfrm rot="480000">
            <a:off x="10485000" y="2864160"/>
            <a:ext cx="889920" cy="362880"/>
          </a:xfrm>
          <a:prstGeom prst="rect">
            <a:avLst/>
          </a:prstGeom>
          <a:noFill/>
          <a:ln w="12600">
            <a:noFill/>
          </a:ln>
        </p:spPr>
        <p:style>
          <a:lnRef idx="0"/>
          <a:fillRef idx="0"/>
          <a:effectRef idx="0"/>
          <a:fontRef idx="minor"/>
        </p:style>
        <p:txBody>
          <a:bodyPr wrap="none" lIns="45720" rIns="45720" tIns="45000" bIns="45000" anchor="t">
            <a:noAutofit/>
          </a:bodyPr>
          <a:p>
            <a:pPr defTabSz="914400">
              <a:lnSpc>
                <a:spcPct val="100000"/>
              </a:lnSpc>
            </a:pPr>
            <a:r>
              <a:rPr b="0" lang="fr-FR" sz="1800" spc="-1" strike="noStrike">
                <a:solidFill>
                  <a:srgbClr val="000000"/>
                </a:solidFill>
                <a:latin typeface="Calibri"/>
                <a:ea typeface="Calibri"/>
              </a:rPr>
              <a:t>Analyser</a:t>
            </a:r>
            <a:endParaRPr b="0" lang="fr-FR" sz="1800" spc="-1" strike="noStrike">
              <a:solidFill>
                <a:srgbClr val="000000"/>
              </a:solidFill>
              <a:latin typeface="Arial"/>
            </a:endParaRPr>
          </a:p>
        </p:txBody>
      </p:sp>
      <p:sp>
        <p:nvSpPr>
          <p:cNvPr id="129" name="CustomShape 15"/>
          <p:cNvSpPr/>
          <p:nvPr/>
        </p:nvSpPr>
        <p:spPr>
          <a:xfrm rot="480000">
            <a:off x="10335600" y="3435480"/>
            <a:ext cx="1209960" cy="362880"/>
          </a:xfrm>
          <a:prstGeom prst="rect">
            <a:avLst/>
          </a:prstGeom>
          <a:noFill/>
          <a:ln w="12600">
            <a:noFill/>
          </a:ln>
        </p:spPr>
        <p:style>
          <a:lnRef idx="0"/>
          <a:fillRef idx="0"/>
          <a:effectRef idx="0"/>
          <a:fontRef idx="minor"/>
        </p:style>
        <p:txBody>
          <a:bodyPr wrap="none" lIns="45720" rIns="45720" tIns="45000" bIns="45000" anchor="t">
            <a:noAutofit/>
          </a:bodyPr>
          <a:p>
            <a:pPr defTabSz="914400">
              <a:lnSpc>
                <a:spcPct val="100000"/>
              </a:lnSpc>
            </a:pPr>
            <a:r>
              <a:rPr b="0" lang="fr-FR" sz="1800" spc="-1" strike="noStrike">
                <a:solidFill>
                  <a:srgbClr val="000000"/>
                </a:solidFill>
                <a:latin typeface="Calibri"/>
                <a:ea typeface="Calibri"/>
              </a:rPr>
              <a:t>Argumenter</a:t>
            </a:r>
            <a:endParaRPr b="0" lang="fr-FR" sz="1800" spc="-1" strike="noStrike">
              <a:solidFill>
                <a:srgbClr val="000000"/>
              </a:solidFill>
              <a:latin typeface="Arial"/>
            </a:endParaRPr>
          </a:p>
        </p:txBody>
      </p:sp>
      <p:sp>
        <p:nvSpPr>
          <p:cNvPr id="130" name="CustomShape 16"/>
          <p:cNvSpPr/>
          <p:nvPr/>
        </p:nvSpPr>
        <p:spPr>
          <a:xfrm rot="480000">
            <a:off x="10352520" y="3182760"/>
            <a:ext cx="1185480" cy="362880"/>
          </a:xfrm>
          <a:prstGeom prst="rect">
            <a:avLst/>
          </a:prstGeom>
          <a:noFill/>
          <a:ln w="12600">
            <a:noFill/>
          </a:ln>
        </p:spPr>
        <p:style>
          <a:lnRef idx="0"/>
          <a:fillRef idx="0"/>
          <a:effectRef idx="0"/>
          <a:fontRef idx="minor"/>
        </p:style>
        <p:txBody>
          <a:bodyPr wrap="none" lIns="45720" rIns="45720" tIns="45000" bIns="45000" anchor="t">
            <a:noAutofit/>
          </a:bodyPr>
          <a:p>
            <a:pPr defTabSz="914400">
              <a:lnSpc>
                <a:spcPct val="100000"/>
              </a:lnSpc>
            </a:pPr>
            <a:r>
              <a:rPr b="0" lang="fr-FR" sz="1800" spc="-1" strike="noStrike">
                <a:solidFill>
                  <a:srgbClr val="000000"/>
                </a:solidFill>
                <a:latin typeface="Calibri"/>
                <a:ea typeface="Calibri"/>
              </a:rPr>
              <a:t>Synthétiser </a:t>
            </a:r>
            <a:endParaRPr b="0" lang="fr-FR" sz="1800" spc="-1" strike="noStrike">
              <a:solidFill>
                <a:srgbClr val="000000"/>
              </a:solidFill>
              <a:latin typeface="Arial"/>
            </a:endParaRPr>
          </a:p>
        </p:txBody>
      </p:sp>
      <p:sp>
        <p:nvSpPr>
          <p:cNvPr id="131" name="CustomShape 17"/>
          <p:cNvSpPr/>
          <p:nvPr/>
        </p:nvSpPr>
        <p:spPr>
          <a:xfrm rot="480000">
            <a:off x="10348560" y="3683880"/>
            <a:ext cx="903600" cy="362880"/>
          </a:xfrm>
          <a:prstGeom prst="rect">
            <a:avLst/>
          </a:prstGeom>
          <a:noFill/>
          <a:ln w="12600">
            <a:noFill/>
          </a:ln>
        </p:spPr>
        <p:style>
          <a:lnRef idx="0"/>
          <a:fillRef idx="0"/>
          <a:effectRef idx="0"/>
          <a:fontRef idx="minor"/>
        </p:style>
        <p:txBody>
          <a:bodyPr wrap="none" lIns="45720" rIns="45720" tIns="45000" bIns="45000" anchor="t">
            <a:noAutofit/>
          </a:bodyPr>
          <a:p>
            <a:pPr defTabSz="914400">
              <a:lnSpc>
                <a:spcPct val="100000"/>
              </a:lnSpc>
            </a:pPr>
            <a:r>
              <a:rPr b="0" lang="fr-FR" sz="1800" spc="-1" strike="noStrike">
                <a:solidFill>
                  <a:srgbClr val="000000"/>
                </a:solidFill>
                <a:latin typeface="Calibri"/>
                <a:ea typeface="Calibri"/>
              </a:rPr>
              <a:t>Réfléchir</a:t>
            </a:r>
            <a:endParaRPr b="0" lang="fr-FR" sz="1800" spc="-1" strike="noStrike">
              <a:solidFill>
                <a:srgbClr val="000000"/>
              </a:solidFill>
              <a:latin typeface="Arial"/>
            </a:endParaRPr>
          </a:p>
        </p:txBody>
      </p:sp>
      <p:sp>
        <p:nvSpPr>
          <p:cNvPr id="132" name="CustomShape 18"/>
          <p:cNvSpPr/>
          <p:nvPr/>
        </p:nvSpPr>
        <p:spPr>
          <a:xfrm rot="480000">
            <a:off x="10400760" y="3941640"/>
            <a:ext cx="795240" cy="362880"/>
          </a:xfrm>
          <a:prstGeom prst="rect">
            <a:avLst/>
          </a:prstGeom>
          <a:noFill/>
          <a:ln w="12600">
            <a:noFill/>
          </a:ln>
        </p:spPr>
        <p:style>
          <a:lnRef idx="0"/>
          <a:fillRef idx="0"/>
          <a:effectRef idx="0"/>
          <a:fontRef idx="minor"/>
        </p:style>
        <p:txBody>
          <a:bodyPr wrap="none" lIns="45720" rIns="45720" tIns="45000" bIns="45000" anchor="t">
            <a:noAutofit/>
          </a:bodyPr>
          <a:p>
            <a:pPr defTabSz="914400">
              <a:lnSpc>
                <a:spcPct val="100000"/>
              </a:lnSpc>
            </a:pPr>
            <a:r>
              <a:rPr b="0" lang="fr-FR" sz="1800" spc="-1" strike="noStrike">
                <a:solidFill>
                  <a:srgbClr val="000000"/>
                </a:solidFill>
                <a:latin typeface="Calibri"/>
                <a:ea typeface="Calibri"/>
              </a:rPr>
              <a:t>Rédiger</a:t>
            </a:r>
            <a:endParaRPr b="0" lang="fr-FR" sz="1800" spc="-1" strike="noStrike">
              <a:solidFill>
                <a:srgbClr val="000000"/>
              </a:solidFill>
              <a:latin typeface="Arial"/>
            </a:endParaRPr>
          </a:p>
        </p:txBody>
      </p:sp>
      <p:sp>
        <p:nvSpPr>
          <p:cNvPr id="133" name="CustomShape 19"/>
          <p:cNvSpPr/>
          <p:nvPr/>
        </p:nvSpPr>
        <p:spPr>
          <a:xfrm flipH="1">
            <a:off x="40680" y="2733480"/>
            <a:ext cx="2227680" cy="1692000"/>
          </a:xfrm>
          <a:prstGeom prst="wedgeEllipseCallout">
            <a:avLst>
              <a:gd name="adj1" fmla="val -49385"/>
              <a:gd name="adj2" fmla="val 62956"/>
            </a:avLst>
          </a:prstGeom>
          <a:solidFill>
            <a:srgbClr val="ffffff"/>
          </a:solidFill>
          <a:ln cap="rnd" w="50760">
            <a:solidFill>
              <a:srgbClr val="4f81bd"/>
            </a:solidFill>
            <a:custDash>
              <a:ds d="200000" sp="200000"/>
            </a:custDash>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134" name="CustomShape 20"/>
          <p:cNvSpPr/>
          <p:nvPr/>
        </p:nvSpPr>
        <p:spPr>
          <a:xfrm rot="21120000">
            <a:off x="996120" y="3882600"/>
            <a:ext cx="950760" cy="362160"/>
          </a:xfrm>
          <a:prstGeom prst="rect">
            <a:avLst/>
          </a:prstGeom>
          <a:noFill/>
          <a:ln w="12600">
            <a:noFill/>
          </a:ln>
        </p:spPr>
        <p:style>
          <a:lnRef idx="0"/>
          <a:fillRef idx="0"/>
          <a:effectRef idx="0"/>
          <a:fontRef idx="minor"/>
        </p:style>
        <p:txBody>
          <a:bodyPr wrap="none" lIns="45720" rIns="45720" tIns="45000" bIns="45000" anchor="t">
            <a:noAutofit/>
          </a:bodyPr>
          <a:p>
            <a:pPr defTabSz="914400">
              <a:lnSpc>
                <a:spcPct val="100000"/>
              </a:lnSpc>
            </a:pPr>
            <a:r>
              <a:rPr b="0" lang="fr-FR" sz="1800" spc="-1" strike="noStrike">
                <a:solidFill>
                  <a:srgbClr val="000000"/>
                </a:solidFill>
                <a:latin typeface="Calibri"/>
                <a:ea typeface="Calibri"/>
              </a:rPr>
              <a:t>Pratiquer</a:t>
            </a:r>
            <a:endParaRPr b="0" lang="fr-FR" sz="1800" spc="-1" strike="noStrike">
              <a:solidFill>
                <a:srgbClr val="000000"/>
              </a:solidFill>
              <a:latin typeface="Arial"/>
            </a:endParaRPr>
          </a:p>
        </p:txBody>
      </p:sp>
      <p:sp>
        <p:nvSpPr>
          <p:cNvPr id="135" name="CustomShape 21"/>
          <p:cNvSpPr/>
          <p:nvPr/>
        </p:nvSpPr>
        <p:spPr>
          <a:xfrm rot="21120000">
            <a:off x="613800" y="3345840"/>
            <a:ext cx="1124280" cy="362160"/>
          </a:xfrm>
          <a:prstGeom prst="rect">
            <a:avLst/>
          </a:prstGeom>
          <a:noFill/>
          <a:ln w="12600">
            <a:noFill/>
          </a:ln>
        </p:spPr>
        <p:style>
          <a:lnRef idx="0"/>
          <a:fillRef idx="0"/>
          <a:effectRef idx="0"/>
          <a:fontRef idx="minor"/>
        </p:style>
        <p:txBody>
          <a:bodyPr wrap="none" lIns="45720" rIns="45720" tIns="45000" bIns="45000" anchor="t">
            <a:noAutofit/>
          </a:bodyPr>
          <a:p>
            <a:pPr defTabSz="914400">
              <a:lnSpc>
                <a:spcPct val="100000"/>
              </a:lnSpc>
            </a:pPr>
            <a:r>
              <a:rPr b="0" lang="fr-FR" sz="1800" spc="-1" strike="noStrike">
                <a:solidFill>
                  <a:srgbClr val="000000"/>
                </a:solidFill>
                <a:latin typeface="Calibri"/>
                <a:ea typeface="Calibri"/>
              </a:rPr>
              <a:t>Reproduire</a:t>
            </a:r>
            <a:endParaRPr b="0" lang="fr-FR" sz="1800" spc="-1" strike="noStrike">
              <a:solidFill>
                <a:srgbClr val="000000"/>
              </a:solidFill>
              <a:latin typeface="Arial"/>
            </a:endParaRPr>
          </a:p>
        </p:txBody>
      </p:sp>
      <p:sp>
        <p:nvSpPr>
          <p:cNvPr id="136" name="CustomShape 22"/>
          <p:cNvSpPr/>
          <p:nvPr/>
        </p:nvSpPr>
        <p:spPr>
          <a:xfrm rot="21120000">
            <a:off x="309960" y="3102120"/>
            <a:ext cx="1616760" cy="362880"/>
          </a:xfrm>
          <a:prstGeom prst="rect">
            <a:avLst/>
          </a:prstGeom>
          <a:noFill/>
          <a:ln w="12600">
            <a:noFill/>
          </a:ln>
        </p:spPr>
        <p:style>
          <a:lnRef idx="0"/>
          <a:fillRef idx="0"/>
          <a:effectRef idx="0"/>
          <a:fontRef idx="minor"/>
        </p:style>
        <p:txBody>
          <a:bodyPr wrap="none" lIns="45720" rIns="45720" tIns="45000" bIns="45000" anchor="t">
            <a:noAutofit/>
          </a:bodyPr>
          <a:p>
            <a:pPr defTabSz="914400">
              <a:lnSpc>
                <a:spcPct val="100000"/>
              </a:lnSpc>
            </a:pPr>
            <a:r>
              <a:rPr b="0" lang="fr-FR" sz="1800" spc="-1" strike="noStrike">
                <a:solidFill>
                  <a:srgbClr val="000000"/>
                </a:solidFill>
                <a:latin typeface="Calibri"/>
                <a:ea typeface="Calibri"/>
              </a:rPr>
              <a:t>Aimer le concret</a:t>
            </a:r>
            <a:endParaRPr b="0" lang="fr-FR" sz="1800" spc="-1" strike="noStrike">
              <a:solidFill>
                <a:srgbClr val="000000"/>
              </a:solidFill>
              <a:latin typeface="Arial"/>
            </a:endParaRPr>
          </a:p>
        </p:txBody>
      </p:sp>
      <p:sp>
        <p:nvSpPr>
          <p:cNvPr id="137" name="CustomShape 23"/>
          <p:cNvSpPr/>
          <p:nvPr/>
        </p:nvSpPr>
        <p:spPr>
          <a:xfrm rot="21120000">
            <a:off x="833760" y="3615480"/>
            <a:ext cx="939960" cy="362160"/>
          </a:xfrm>
          <a:prstGeom prst="rect">
            <a:avLst/>
          </a:prstGeom>
          <a:noFill/>
          <a:ln w="12600">
            <a:noFill/>
          </a:ln>
        </p:spPr>
        <p:style>
          <a:lnRef idx="0"/>
          <a:fillRef idx="0"/>
          <a:effectRef idx="0"/>
          <a:fontRef idx="minor"/>
        </p:style>
        <p:txBody>
          <a:bodyPr wrap="none" lIns="45720" rIns="45720" tIns="45000" bIns="45000" anchor="t">
            <a:noAutofit/>
          </a:bodyPr>
          <a:p>
            <a:pPr defTabSz="914400">
              <a:lnSpc>
                <a:spcPct val="100000"/>
              </a:lnSpc>
            </a:pPr>
            <a:r>
              <a:rPr b="0" lang="fr-FR" sz="1800" spc="-1" strike="noStrike">
                <a:solidFill>
                  <a:srgbClr val="000000"/>
                </a:solidFill>
                <a:latin typeface="Calibri"/>
                <a:ea typeface="Calibri"/>
              </a:rPr>
              <a:t>Observer</a:t>
            </a:r>
            <a:endParaRPr b="0" lang="fr-FR" sz="1800" spc="-1" strike="noStrike">
              <a:solidFill>
                <a:srgbClr val="000000"/>
              </a:solidFill>
              <a:latin typeface="Arial"/>
            </a:endParaRPr>
          </a:p>
        </p:txBody>
      </p:sp>
      <p:sp>
        <p:nvSpPr>
          <p:cNvPr id="138" name="CustomShape 24"/>
          <p:cNvSpPr/>
          <p:nvPr/>
        </p:nvSpPr>
        <p:spPr>
          <a:xfrm>
            <a:off x="2866680" y="1219320"/>
            <a:ext cx="2164320" cy="367560"/>
          </a:xfrm>
          <a:prstGeom prst="ellipse">
            <a:avLst/>
          </a:prstGeom>
          <a:noFill/>
          <a:ln w="3240">
            <a:solidFill>
              <a:srgbClr val="000000"/>
            </a:solidFill>
            <a:prstDash val="sysDot"/>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fr-FR" sz="1100" spc="-1" strike="noStrike">
                <a:solidFill>
                  <a:srgbClr val="595959"/>
                </a:solidFill>
                <a:latin typeface="Calibri"/>
                <a:ea typeface="DejaVu Sans"/>
              </a:rPr>
              <a:t>Emploi ou études courtes</a:t>
            </a:r>
            <a:endParaRPr b="0" lang="fr-FR" sz="1100" spc="-1" strike="noStrike">
              <a:solidFill>
                <a:srgbClr val="000000"/>
              </a:solidFill>
              <a:latin typeface="Arial"/>
            </a:endParaRPr>
          </a:p>
        </p:txBody>
      </p:sp>
      <p:sp>
        <p:nvSpPr>
          <p:cNvPr id="139" name="CustomShape 25"/>
          <p:cNvSpPr/>
          <p:nvPr/>
        </p:nvSpPr>
        <p:spPr>
          <a:xfrm>
            <a:off x="5962680" y="917640"/>
            <a:ext cx="1778040" cy="437040"/>
          </a:xfrm>
          <a:prstGeom prst="ellipse">
            <a:avLst/>
          </a:prstGeom>
          <a:noFill/>
          <a:ln w="3240">
            <a:solidFill>
              <a:srgbClr val="000000"/>
            </a:solidFill>
            <a:prstDash val="sysDot"/>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fr-FR" sz="1100" spc="-1" strike="noStrike">
                <a:solidFill>
                  <a:srgbClr val="595959"/>
                </a:solidFill>
                <a:latin typeface="Calibri"/>
                <a:ea typeface="DejaVu Sans"/>
              </a:rPr>
              <a:t>Etudes courtes à moyennes</a:t>
            </a:r>
            <a:endParaRPr b="0" lang="fr-FR" sz="1100" spc="-1" strike="noStrike">
              <a:solidFill>
                <a:srgbClr val="000000"/>
              </a:solidFill>
              <a:latin typeface="Arial"/>
            </a:endParaRPr>
          </a:p>
        </p:txBody>
      </p:sp>
      <p:sp>
        <p:nvSpPr>
          <p:cNvPr id="140" name="CustomShape 26"/>
          <p:cNvSpPr/>
          <p:nvPr/>
        </p:nvSpPr>
        <p:spPr>
          <a:xfrm>
            <a:off x="8112600" y="966600"/>
            <a:ext cx="1012320" cy="401400"/>
          </a:xfrm>
          <a:prstGeom prst="ellipse">
            <a:avLst/>
          </a:prstGeom>
          <a:noFill/>
          <a:ln w="3240">
            <a:solidFill>
              <a:srgbClr val="000000"/>
            </a:solidFill>
            <a:prstDash val="sysDot"/>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fr-FR" sz="1100" spc="-1" strike="noStrike">
                <a:solidFill>
                  <a:srgbClr val="595959"/>
                </a:solidFill>
                <a:latin typeface="Calibri"/>
                <a:ea typeface="DejaVu Sans"/>
              </a:rPr>
              <a:t>Etudes longues</a:t>
            </a:r>
            <a:endParaRPr b="0" lang="fr-FR" sz="11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withEffect" fill="hold" presetClass="entr" presetID="10">
                                  <p:stCondLst>
                                    <p:cond delay="0"/>
                                  </p:stCondLst>
                                  <p:childTnLst>
                                    <p:set>
                                      <p:cBhvr>
                                        <p:cTn id="6" dur="1" fill="hold">
                                          <p:stCondLst>
                                            <p:cond delay="0"/>
                                          </p:stCondLst>
                                        </p:cTn>
                                        <p:tgtEl>
                                          <p:spTgt spid="138"/>
                                        </p:tgtEl>
                                        <p:attrNameLst>
                                          <p:attrName>style.visibility</p:attrName>
                                        </p:attrNameLst>
                                      </p:cBhvr>
                                      <p:to>
                                        <p:strVal val="visible"/>
                                      </p:to>
                                    </p:set>
                                    <p:animEffect filter="fade" transition="in">
                                      <p:cBhvr additive="repl">
                                        <p:cTn id="7" dur="500"/>
                                        <p:tgtEl>
                                          <p:spTgt spid="138"/>
                                        </p:tgtEl>
                                      </p:cBhvr>
                                    </p:animEffect>
                                  </p:childTnLst>
                                </p:cTn>
                              </p:par>
                              <p:par>
                                <p:cTn id="8" nodeType="withEffect" fill="hold" presetClass="entr" presetID="10">
                                  <p:stCondLst>
                                    <p:cond delay="0"/>
                                  </p:stCondLst>
                                  <p:childTnLst>
                                    <p:set>
                                      <p:cBhvr>
                                        <p:cTn id="9" dur="1" fill="hold">
                                          <p:stCondLst>
                                            <p:cond delay="0"/>
                                          </p:stCondLst>
                                        </p:cTn>
                                        <p:tgtEl>
                                          <p:spTgt spid="139"/>
                                        </p:tgtEl>
                                        <p:attrNameLst>
                                          <p:attrName>style.visibility</p:attrName>
                                        </p:attrNameLst>
                                      </p:cBhvr>
                                      <p:to>
                                        <p:strVal val="visible"/>
                                      </p:to>
                                    </p:set>
                                    <p:animEffect filter="fade" transition="in">
                                      <p:cBhvr additive="repl">
                                        <p:cTn id="10" dur="500"/>
                                        <p:tgtEl>
                                          <p:spTgt spid="139"/>
                                        </p:tgtEl>
                                      </p:cBhvr>
                                    </p:animEffect>
                                  </p:childTnLst>
                                </p:cTn>
                              </p:par>
                              <p:par>
                                <p:cTn id="11" nodeType="withEffect" fill="hold" presetClass="entr" presetID="10">
                                  <p:stCondLst>
                                    <p:cond delay="0"/>
                                  </p:stCondLst>
                                  <p:childTnLst>
                                    <p:set>
                                      <p:cBhvr>
                                        <p:cTn id="12" dur="1" fill="hold">
                                          <p:stCondLst>
                                            <p:cond delay="0"/>
                                          </p:stCondLst>
                                        </p:cTn>
                                        <p:tgtEl>
                                          <p:spTgt spid="140"/>
                                        </p:tgtEl>
                                        <p:attrNameLst>
                                          <p:attrName>style.visibility</p:attrName>
                                        </p:attrNameLst>
                                      </p:cBhvr>
                                      <p:to>
                                        <p:strVal val="visible"/>
                                      </p:to>
                                    </p:set>
                                    <p:animEffect filter="fade" transition="in">
                                      <p:cBhvr additive="repl">
                                        <p:cTn id="13" dur="5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1" name="Picture 3" descr=""/>
          <p:cNvPicPr/>
          <p:nvPr/>
        </p:nvPicPr>
        <p:blipFill>
          <a:blip r:embed="rId1"/>
          <a:stretch/>
        </p:blipFill>
        <p:spPr>
          <a:xfrm>
            <a:off x="382680" y="692640"/>
            <a:ext cx="2107080" cy="1927080"/>
          </a:xfrm>
          <a:prstGeom prst="rect">
            <a:avLst/>
          </a:prstGeom>
          <a:ln w="12600">
            <a:noFill/>
          </a:ln>
        </p:spPr>
      </p:pic>
      <p:sp>
        <p:nvSpPr>
          <p:cNvPr id="142" name="CustomShape 1"/>
          <p:cNvSpPr/>
          <p:nvPr/>
        </p:nvSpPr>
        <p:spPr>
          <a:xfrm>
            <a:off x="967680" y="1858320"/>
            <a:ext cx="1419120" cy="475200"/>
          </a:xfrm>
          <a:prstGeom prst="ellipse">
            <a:avLst/>
          </a:prstGeom>
          <a:noFill/>
          <a:ln w="3240">
            <a:solidFill>
              <a:srgbClr val="ff0000"/>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143" name="CustomShape 2"/>
          <p:cNvSpPr/>
          <p:nvPr/>
        </p:nvSpPr>
        <p:spPr>
          <a:xfrm>
            <a:off x="163800" y="3153960"/>
            <a:ext cx="4428360" cy="1546200"/>
          </a:xfrm>
          <a:prstGeom prst="rect">
            <a:avLst/>
          </a:prstGeom>
          <a:noFill/>
          <a:ln w="1260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144" name="CustomShape 3"/>
          <p:cNvSpPr/>
          <p:nvPr/>
        </p:nvSpPr>
        <p:spPr>
          <a:xfrm>
            <a:off x="763200" y="3380400"/>
            <a:ext cx="3471120" cy="555120"/>
          </a:xfrm>
          <a:prstGeom prst="rect">
            <a:avLst/>
          </a:prstGeom>
          <a:noFill/>
          <a:ln w="0">
            <a:noFill/>
          </a:ln>
        </p:spPr>
        <p:style>
          <a:lnRef idx="0"/>
          <a:fillRef idx="0"/>
          <a:effectRef idx="0"/>
          <a:fontRef idx="minor"/>
        </p:style>
        <p:txBody>
          <a:bodyPr lIns="45720" rIns="45720" tIns="45000" bIns="45000" anchor="t">
            <a:noAutofit/>
          </a:bodyPr>
          <a:p>
            <a:pPr algn="just" defTabSz="914400">
              <a:lnSpc>
                <a:spcPct val="100000"/>
              </a:lnSpc>
            </a:pPr>
            <a:r>
              <a:rPr b="0" lang="fr-FR" sz="1200" spc="-1" strike="noStrike">
                <a:solidFill>
                  <a:srgbClr val="000000"/>
                </a:solidFill>
                <a:latin typeface="Calibri "/>
                <a:ea typeface="DejaVu Sans"/>
              </a:rPr>
              <a:t>Exigence plus élevée, rythme de travail soutenu, méthodes d’apprentissage parfois différentes </a:t>
            </a:r>
            <a:endParaRPr b="0" lang="fr-FR" sz="1200" spc="-1" strike="noStrike">
              <a:solidFill>
                <a:srgbClr val="000000"/>
              </a:solidFill>
              <a:latin typeface="Arial"/>
            </a:endParaRPr>
          </a:p>
        </p:txBody>
      </p:sp>
      <p:sp>
        <p:nvSpPr>
          <p:cNvPr id="145" name="CustomShape 4"/>
          <p:cNvSpPr/>
          <p:nvPr/>
        </p:nvSpPr>
        <p:spPr>
          <a:xfrm>
            <a:off x="527760" y="0"/>
            <a:ext cx="2502000" cy="835200"/>
          </a:xfrm>
          <a:prstGeom prst="rect">
            <a:avLst/>
          </a:prstGeom>
          <a:noFill/>
          <a:ln w="12600">
            <a:noFill/>
          </a:ln>
        </p:spPr>
        <p:style>
          <a:lnRef idx="0"/>
          <a:fillRef idx="0"/>
          <a:effectRef idx="0"/>
          <a:fontRef idx="minor"/>
        </p:style>
        <p:txBody>
          <a:bodyPr lIns="45720" rIns="45720" tIns="45000" bIns="45000" anchor="ctr">
            <a:noAutofit/>
          </a:bodyPr>
          <a:p>
            <a:pPr defTabSz="914400">
              <a:lnSpc>
                <a:spcPct val="90000"/>
              </a:lnSpc>
            </a:pPr>
            <a:r>
              <a:rPr b="1" lang="fr-FR" sz="3900" spc="-1" strike="noStrike">
                <a:solidFill>
                  <a:srgbClr val="000000"/>
                </a:solidFill>
                <a:latin typeface="Calibri Light"/>
                <a:ea typeface="Calibri Light"/>
              </a:rPr>
              <a:t>La 2</a:t>
            </a:r>
            <a:r>
              <a:rPr b="1" lang="fr-FR" sz="3900" spc="-1" strike="noStrike" baseline="30000">
                <a:solidFill>
                  <a:srgbClr val="000000"/>
                </a:solidFill>
                <a:latin typeface="Calibri Light"/>
                <a:ea typeface="Calibri Light"/>
              </a:rPr>
              <a:t>nde</a:t>
            </a:r>
            <a:r>
              <a:rPr b="1" lang="fr-FR" sz="3900" spc="-1" strike="noStrike">
                <a:solidFill>
                  <a:srgbClr val="000000"/>
                </a:solidFill>
                <a:latin typeface="Calibri Light"/>
                <a:ea typeface="Calibri Light"/>
              </a:rPr>
              <a:t> GT</a:t>
            </a:r>
            <a:endParaRPr b="0" lang="fr-FR" sz="3900" spc="-1" strike="noStrike">
              <a:solidFill>
                <a:srgbClr val="000000"/>
              </a:solidFill>
              <a:latin typeface="Arial"/>
            </a:endParaRPr>
          </a:p>
        </p:txBody>
      </p:sp>
      <p:pic>
        <p:nvPicPr>
          <p:cNvPr id="146" name="Image 180" descr=""/>
          <p:cNvPicPr/>
          <p:nvPr/>
        </p:nvPicPr>
        <p:blipFill>
          <a:blip r:embed="rId2"/>
          <a:stretch/>
        </p:blipFill>
        <p:spPr>
          <a:xfrm>
            <a:off x="4383000" y="216000"/>
            <a:ext cx="7638840" cy="6477840"/>
          </a:xfrm>
          <a:prstGeom prst="rect">
            <a:avLst/>
          </a:prstGeom>
          <a:ln w="0">
            <a:noFill/>
          </a:ln>
        </p:spPr>
      </p:pic>
      <p:sp>
        <p:nvSpPr>
          <p:cNvPr id="147" name="CustomShape 5"/>
          <p:cNvSpPr/>
          <p:nvPr/>
        </p:nvSpPr>
        <p:spPr>
          <a:xfrm>
            <a:off x="4104000" y="1152000"/>
            <a:ext cx="212760" cy="132120"/>
          </a:xfrm>
          <a:prstGeom prst="rightArrow">
            <a:avLst>
              <a:gd name="adj1" fmla="val 50000"/>
              <a:gd name="adj2" fmla="val 50000"/>
            </a:avLst>
          </a:prstGeom>
          <a:solidFill>
            <a:srgbClr val="ff0000"/>
          </a:solidFill>
          <a:ln w="12600">
            <a:solidFill>
              <a:srgbClr val="42719b"/>
            </a:solidFill>
            <a:miter/>
          </a:ln>
        </p:spPr>
        <p:style>
          <a:lnRef idx="0"/>
          <a:fillRef idx="0"/>
          <a:effectRef idx="0"/>
          <a:fontRef idx="minor"/>
        </p:style>
        <p:txBody>
          <a:bodyPr lIns="90000" rIns="90000" tIns="21240" bIns="21240" anchor="t">
            <a:noAutofit/>
          </a:bodyPr>
          <a:p>
            <a:endParaRPr b="0" lang="fr-FR" sz="1800" spc="-1" strike="noStrike">
              <a:solidFill>
                <a:srgbClr val="000000"/>
              </a:solidFill>
              <a:latin typeface="Arial"/>
            </a:endParaRPr>
          </a:p>
        </p:txBody>
      </p:sp>
      <p:sp>
        <p:nvSpPr>
          <p:cNvPr id="148" name="CustomShape 6"/>
          <p:cNvSpPr/>
          <p:nvPr/>
        </p:nvSpPr>
        <p:spPr>
          <a:xfrm>
            <a:off x="4104000" y="2376000"/>
            <a:ext cx="212760" cy="132120"/>
          </a:xfrm>
          <a:prstGeom prst="rightArrow">
            <a:avLst>
              <a:gd name="adj1" fmla="val 50000"/>
              <a:gd name="adj2" fmla="val 50000"/>
            </a:avLst>
          </a:prstGeom>
          <a:solidFill>
            <a:srgbClr val="ff0000"/>
          </a:solidFill>
          <a:ln w="12600">
            <a:solidFill>
              <a:srgbClr val="42719b"/>
            </a:solidFill>
            <a:miter/>
          </a:ln>
        </p:spPr>
        <p:style>
          <a:lnRef idx="0"/>
          <a:fillRef idx="0"/>
          <a:effectRef idx="0"/>
          <a:fontRef idx="minor"/>
        </p:style>
        <p:txBody>
          <a:bodyPr lIns="90000" rIns="90000" tIns="21240" bIns="21240" anchor="t">
            <a:noAutofit/>
          </a:bodyPr>
          <a:p>
            <a:endParaRPr b="0" lang="fr-FR" sz="1800" spc="-1" strike="noStrike">
              <a:solidFill>
                <a:srgbClr val="000000"/>
              </a:solidFill>
              <a:latin typeface="Arial"/>
            </a:endParaRPr>
          </a:p>
        </p:txBody>
      </p:sp>
      <p:sp>
        <p:nvSpPr>
          <p:cNvPr id="149" name="CustomShape 7"/>
          <p:cNvSpPr/>
          <p:nvPr/>
        </p:nvSpPr>
        <p:spPr>
          <a:xfrm>
            <a:off x="51120" y="5746320"/>
            <a:ext cx="4879440" cy="10414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spcBef>
                <a:spcPts val="400"/>
              </a:spcBef>
            </a:pPr>
            <a:r>
              <a:rPr b="1" i="1" lang="fr-FR" sz="1050" spc="-1" strike="noStrike">
                <a:solidFill>
                  <a:srgbClr val="000000"/>
                </a:solidFill>
                <a:latin typeface="Calibri "/>
                <a:ea typeface="Arial"/>
              </a:rPr>
              <a:t>Pour tous :</a:t>
            </a:r>
            <a:endParaRPr b="0" lang="fr-FR" sz="1050" spc="-1" strike="noStrike">
              <a:solidFill>
                <a:srgbClr val="000000"/>
              </a:solidFill>
              <a:latin typeface="Arial"/>
            </a:endParaRPr>
          </a:p>
          <a:p>
            <a:pPr lvl="1" marL="463680" indent="-284400" defTabSz="914400">
              <a:lnSpc>
                <a:spcPct val="100000"/>
              </a:lnSpc>
              <a:spcBef>
                <a:spcPts val="300"/>
              </a:spcBef>
              <a:buClr>
                <a:srgbClr val="000000"/>
              </a:buClr>
              <a:buFont typeface="StarSymbol"/>
              <a:buChar char="▪"/>
            </a:pPr>
            <a:r>
              <a:rPr b="0" i="1" lang="fr-FR" sz="1050" spc="-1" strike="noStrike">
                <a:solidFill>
                  <a:srgbClr val="000000"/>
                </a:solidFill>
                <a:latin typeface="Calibri "/>
                <a:ea typeface="Arial"/>
              </a:rPr>
              <a:t>Des heures de vie de classe</a:t>
            </a:r>
            <a:endParaRPr b="0" lang="fr-FR" sz="1050" spc="-1" strike="noStrike">
              <a:solidFill>
                <a:srgbClr val="000000"/>
              </a:solidFill>
              <a:latin typeface="Arial"/>
            </a:endParaRPr>
          </a:p>
          <a:p>
            <a:pPr lvl="1" marL="463680" indent="-284400" defTabSz="914400">
              <a:lnSpc>
                <a:spcPct val="100000"/>
              </a:lnSpc>
              <a:spcBef>
                <a:spcPts val="300"/>
              </a:spcBef>
              <a:buClr>
                <a:srgbClr val="000000"/>
              </a:buClr>
              <a:buFont typeface="StarSymbol"/>
              <a:buChar char="▪"/>
            </a:pPr>
            <a:r>
              <a:rPr b="0" i="1" lang="fr-FR" sz="1050" spc="-1" strike="noStrike">
                <a:solidFill>
                  <a:srgbClr val="000000"/>
                </a:solidFill>
                <a:latin typeface="Calibri "/>
                <a:ea typeface="Arial"/>
              </a:rPr>
              <a:t>Test de positionnement en début d’année  (maths et français)</a:t>
            </a:r>
            <a:endParaRPr b="0" lang="fr-FR" sz="1050" spc="-1" strike="noStrike">
              <a:solidFill>
                <a:srgbClr val="000000"/>
              </a:solidFill>
              <a:latin typeface="Arial"/>
            </a:endParaRPr>
          </a:p>
          <a:p>
            <a:pPr lvl="1" marL="463680" indent="-284400" defTabSz="914400">
              <a:lnSpc>
                <a:spcPct val="100000"/>
              </a:lnSpc>
              <a:spcBef>
                <a:spcPts val="300"/>
              </a:spcBef>
              <a:buClr>
                <a:srgbClr val="000000"/>
              </a:buClr>
              <a:buFont typeface="StarSymbol"/>
              <a:buChar char="▪"/>
            </a:pPr>
            <a:r>
              <a:rPr b="0" i="1" lang="fr-FR" sz="1050" spc="-1" strike="noStrike">
                <a:solidFill>
                  <a:srgbClr val="000000"/>
                </a:solidFill>
                <a:latin typeface="Calibri "/>
                <a:ea typeface="Arial"/>
              </a:rPr>
              <a:t>Un accompagnement personnalisé</a:t>
            </a:r>
            <a:endParaRPr b="0" lang="fr-FR" sz="1050" spc="-1" strike="noStrike">
              <a:solidFill>
                <a:srgbClr val="000000"/>
              </a:solidFill>
              <a:latin typeface="Arial"/>
            </a:endParaRPr>
          </a:p>
          <a:p>
            <a:pPr lvl="1" marL="463680" indent="-284400" defTabSz="914400">
              <a:lnSpc>
                <a:spcPct val="100000"/>
              </a:lnSpc>
              <a:spcBef>
                <a:spcPts val="300"/>
              </a:spcBef>
              <a:buClr>
                <a:srgbClr val="000000"/>
              </a:buClr>
              <a:buFont typeface="StarSymbol"/>
              <a:buChar char="▪"/>
            </a:pPr>
            <a:r>
              <a:rPr b="0" i="1" lang="fr-FR" sz="1050" spc="-1" strike="noStrike">
                <a:solidFill>
                  <a:srgbClr val="000000"/>
                </a:solidFill>
                <a:latin typeface="Calibri "/>
                <a:ea typeface="Arial"/>
              </a:rPr>
              <a:t>54H consacrées à l’orientation</a:t>
            </a:r>
            <a:endParaRPr b="0" lang="fr-FR" sz="1050" spc="-1" strike="noStrike">
              <a:solidFill>
                <a:srgbClr val="000000"/>
              </a:solidFill>
              <a:latin typeface="Arial"/>
            </a:endParaRPr>
          </a:p>
        </p:txBody>
      </p:sp>
      <p:pic>
        <p:nvPicPr>
          <p:cNvPr id="150" name="Image 2" descr=""/>
          <p:cNvPicPr/>
          <p:nvPr/>
        </p:nvPicPr>
        <p:blipFill>
          <a:blip r:embed="rId3"/>
          <a:stretch/>
        </p:blipFill>
        <p:spPr>
          <a:xfrm>
            <a:off x="3343320" y="4593600"/>
            <a:ext cx="891000" cy="667800"/>
          </a:xfrm>
          <a:prstGeom prst="rect">
            <a:avLst/>
          </a:prstGeom>
          <a:ln w="0">
            <a:noFill/>
          </a:ln>
        </p:spPr>
      </p:pic>
      <p:sp>
        <p:nvSpPr>
          <p:cNvPr id="151" name="CustomShape 8"/>
          <p:cNvSpPr/>
          <p:nvPr/>
        </p:nvSpPr>
        <p:spPr>
          <a:xfrm>
            <a:off x="232560" y="4074840"/>
            <a:ext cx="3767400" cy="1095480"/>
          </a:xfrm>
          <a:prstGeom prst="rect">
            <a:avLst/>
          </a:prstGeom>
          <a:noFill/>
          <a:ln w="0">
            <a:noFill/>
          </a:ln>
        </p:spPr>
        <p:style>
          <a:lnRef idx="0"/>
          <a:fillRef idx="0"/>
          <a:effectRef idx="0"/>
          <a:fontRef idx="minor"/>
        </p:style>
        <p:txBody>
          <a:bodyPr lIns="90000" rIns="90000" tIns="45000" bIns="45000" anchor="t">
            <a:spAutoFit/>
          </a:bodyPr>
          <a:p>
            <a:pPr marL="178920" defTabSz="914400">
              <a:lnSpc>
                <a:spcPct val="100000"/>
              </a:lnSpc>
              <a:spcBef>
                <a:spcPts val="300"/>
              </a:spcBef>
            </a:pPr>
            <a:r>
              <a:rPr b="0" lang="fr-FR" sz="1400" spc="-1" strike="noStrike">
                <a:solidFill>
                  <a:srgbClr val="000000"/>
                </a:solidFill>
                <a:latin typeface="Calibri "/>
                <a:ea typeface="Arial"/>
              </a:rPr>
              <a:t>Pour </a:t>
            </a:r>
            <a:r>
              <a:rPr b="1" lang="fr-FR" sz="1400" spc="-1" strike="noStrike">
                <a:solidFill>
                  <a:srgbClr val="000000"/>
                </a:solidFill>
                <a:latin typeface="Calibri "/>
                <a:ea typeface="DejaVu Sans"/>
              </a:rPr>
              <a:t>réussir en 2de GT </a:t>
            </a:r>
            <a:r>
              <a:rPr b="0" lang="fr-FR" sz="1800" spc="-1" strike="noStrike">
                <a:solidFill>
                  <a:srgbClr val="000000"/>
                </a:solidFill>
                <a:latin typeface="Calibri "/>
                <a:ea typeface="DejaVu Sans"/>
              </a:rPr>
              <a:t>:</a:t>
            </a:r>
            <a:endParaRPr b="0" lang="fr-FR" sz="1800" spc="-1" strike="noStrike">
              <a:solidFill>
                <a:srgbClr val="000000"/>
              </a:solidFill>
              <a:latin typeface="Arial"/>
            </a:endParaRPr>
          </a:p>
          <a:p>
            <a:pPr marL="171360" indent="-171000" algn="just" defTabSz="914400">
              <a:lnSpc>
                <a:spcPct val="100000"/>
              </a:lnSpc>
              <a:buClr>
                <a:srgbClr val="000000"/>
              </a:buClr>
              <a:buFont typeface="Arial"/>
              <a:buChar char="•"/>
            </a:pPr>
            <a:r>
              <a:rPr b="0" lang="fr-FR" sz="1200" spc="-1" strike="noStrike">
                <a:solidFill>
                  <a:srgbClr val="000000"/>
                </a:solidFill>
                <a:latin typeface="Calibri "/>
                <a:ea typeface="DejaVu Sans"/>
              </a:rPr>
              <a:t>S’intéresser à l’enseignement général et aimer le raisonnement abstrait</a:t>
            </a:r>
            <a:endParaRPr b="0" lang="fr-FR" sz="1200" spc="-1" strike="noStrike">
              <a:solidFill>
                <a:srgbClr val="000000"/>
              </a:solidFill>
              <a:latin typeface="Arial"/>
            </a:endParaRPr>
          </a:p>
          <a:p>
            <a:pPr marL="171360" indent="-171000" algn="just" defTabSz="914400">
              <a:lnSpc>
                <a:spcPct val="100000"/>
              </a:lnSpc>
              <a:buClr>
                <a:srgbClr val="000000"/>
              </a:buClr>
              <a:buFont typeface="Arial"/>
              <a:buChar char="•"/>
            </a:pPr>
            <a:r>
              <a:rPr b="0" lang="fr-FR" sz="1200" spc="-1" strike="noStrike">
                <a:solidFill>
                  <a:srgbClr val="000000"/>
                </a:solidFill>
                <a:latin typeface="Calibri "/>
                <a:ea typeface="DejaVu Sans"/>
              </a:rPr>
              <a:t>Etre capable de travailler régulièrement</a:t>
            </a:r>
            <a:endParaRPr b="0" lang="fr-FR" sz="1200" spc="-1" strike="noStrike">
              <a:solidFill>
                <a:srgbClr val="000000"/>
              </a:solidFill>
              <a:latin typeface="Arial"/>
            </a:endParaRPr>
          </a:p>
          <a:p>
            <a:pPr marL="171360" indent="-171000" algn="just" defTabSz="914400">
              <a:lnSpc>
                <a:spcPct val="100000"/>
              </a:lnSpc>
              <a:buClr>
                <a:srgbClr val="000000"/>
              </a:buClr>
              <a:buFont typeface="Arial"/>
              <a:buChar char="•"/>
            </a:pPr>
            <a:r>
              <a:rPr b="0" lang="fr-FR" sz="1200" spc="-1" strike="noStrike">
                <a:solidFill>
                  <a:srgbClr val="000000"/>
                </a:solidFill>
                <a:latin typeface="Calibri "/>
                <a:ea typeface="DejaVu Sans"/>
              </a:rPr>
              <a:t>Savoir organiser son travail en autonomie</a:t>
            </a:r>
            <a:endParaRPr b="0" lang="fr-FR" sz="1200" spc="-1" strike="noStrike">
              <a:solidFill>
                <a:srgbClr val="000000"/>
              </a:solidFill>
              <a:latin typeface="Arial"/>
            </a:endParaRPr>
          </a:p>
        </p:txBody>
      </p:sp>
      <p:pic>
        <p:nvPicPr>
          <p:cNvPr id="152" name="Image 4" descr=""/>
          <p:cNvPicPr/>
          <p:nvPr/>
        </p:nvPicPr>
        <p:blipFill>
          <a:blip r:embed="rId4"/>
          <a:stretch/>
        </p:blipFill>
        <p:spPr>
          <a:xfrm>
            <a:off x="232560" y="3396600"/>
            <a:ext cx="528840" cy="46044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CustomShape 1"/>
          <p:cNvSpPr/>
          <p:nvPr/>
        </p:nvSpPr>
        <p:spPr>
          <a:xfrm>
            <a:off x="-540000" y="1372320"/>
            <a:ext cx="4609800" cy="606600"/>
          </a:xfrm>
          <a:prstGeom prst="rect">
            <a:avLst/>
          </a:prstGeom>
          <a:noFill/>
          <a:ln w="12600">
            <a:noFill/>
          </a:ln>
        </p:spPr>
        <p:style>
          <a:lnRef idx="0"/>
          <a:fillRef idx="0"/>
          <a:effectRef idx="0"/>
          <a:fontRef idx="minor"/>
        </p:style>
        <p:txBody>
          <a:bodyPr lIns="45720" rIns="45720" tIns="45000" bIns="45000" anchor="t">
            <a:noAutofit/>
          </a:bodyPr>
          <a:p>
            <a:pPr algn="ctr" defTabSz="914400">
              <a:lnSpc>
                <a:spcPct val="100000"/>
              </a:lnSpc>
            </a:pPr>
            <a:r>
              <a:rPr b="1" lang="fr-FR" sz="3400" spc="-1" strike="noStrike">
                <a:solidFill>
                  <a:srgbClr val="000000"/>
                </a:solidFill>
                <a:latin typeface="Calibri "/>
                <a:ea typeface="Arial"/>
              </a:rPr>
              <a:t>Les sections </a:t>
            </a:r>
            <a:endParaRPr b="0" lang="fr-FR" sz="3400" spc="-1" strike="noStrike">
              <a:solidFill>
                <a:srgbClr val="000000"/>
              </a:solidFill>
              <a:latin typeface="Arial"/>
            </a:endParaRPr>
          </a:p>
          <a:p>
            <a:pPr algn="ctr" defTabSz="914400">
              <a:lnSpc>
                <a:spcPct val="100000"/>
              </a:lnSpc>
            </a:pPr>
            <a:r>
              <a:rPr b="1" lang="fr-FR" sz="3400" spc="-1" strike="noStrike">
                <a:solidFill>
                  <a:srgbClr val="000000"/>
                </a:solidFill>
                <a:latin typeface="Calibri "/>
                <a:ea typeface="Arial"/>
              </a:rPr>
              <a:t>binationales</a:t>
            </a:r>
            <a:endParaRPr b="0" lang="fr-FR" sz="3400" spc="-1" strike="noStrike">
              <a:solidFill>
                <a:srgbClr val="000000"/>
              </a:solidFill>
              <a:latin typeface="Arial"/>
            </a:endParaRPr>
          </a:p>
        </p:txBody>
      </p:sp>
      <p:sp>
        <p:nvSpPr>
          <p:cNvPr id="154" name="CustomShape 2"/>
          <p:cNvSpPr/>
          <p:nvPr/>
        </p:nvSpPr>
        <p:spPr>
          <a:xfrm>
            <a:off x="4664880" y="1773000"/>
            <a:ext cx="6854040" cy="1105920"/>
          </a:xfrm>
          <a:prstGeom prst="rect">
            <a:avLst/>
          </a:prstGeom>
          <a:noFill/>
          <a:ln w="12600">
            <a:noFill/>
          </a:ln>
        </p:spPr>
        <p:style>
          <a:lnRef idx="0"/>
          <a:fillRef idx="0"/>
          <a:effectRef idx="0"/>
          <a:fontRef idx="minor"/>
        </p:style>
        <p:txBody>
          <a:bodyPr lIns="45720" rIns="45720" tIns="45000" bIns="45000" anchor="t">
            <a:noAutofit/>
          </a:bodyPr>
          <a:p>
            <a:pPr marL="360" algn="just" defTabSz="914400">
              <a:lnSpc>
                <a:spcPct val="100000"/>
              </a:lnSpc>
            </a:pPr>
            <a:r>
              <a:rPr b="0" lang="fr-FR" sz="1700" spc="-1" strike="noStrike">
                <a:solidFill>
                  <a:srgbClr val="000000"/>
                </a:solidFill>
                <a:latin typeface="Calibri"/>
                <a:ea typeface="Calibri"/>
              </a:rPr>
              <a:t>&gt; Permettent aux élèves français de</a:t>
            </a:r>
            <a:r>
              <a:rPr b="1" lang="fr-FR" sz="1700" spc="-1" strike="noStrike">
                <a:solidFill>
                  <a:srgbClr val="000000"/>
                </a:solidFill>
                <a:latin typeface="Calibri"/>
                <a:ea typeface="Calibri"/>
              </a:rPr>
              <a:t> renforcer leurs compétences en langue</a:t>
            </a:r>
            <a:r>
              <a:rPr b="0" lang="fr-FR" sz="1700" spc="-1" strike="noStrike">
                <a:solidFill>
                  <a:srgbClr val="000000"/>
                </a:solidFill>
                <a:latin typeface="Calibri"/>
                <a:ea typeface="Calibri"/>
              </a:rPr>
              <a:t> </a:t>
            </a:r>
            <a:endParaRPr b="0" lang="fr-FR" sz="1700" spc="-1" strike="noStrike">
              <a:solidFill>
                <a:srgbClr val="000000"/>
              </a:solidFill>
              <a:latin typeface="Arial"/>
            </a:endParaRPr>
          </a:p>
          <a:p>
            <a:pPr marL="360" algn="just" defTabSz="914400">
              <a:lnSpc>
                <a:spcPct val="100000"/>
              </a:lnSpc>
            </a:pPr>
            <a:r>
              <a:rPr b="0" lang="fr-FR" sz="1700" spc="-1" strike="noStrike">
                <a:solidFill>
                  <a:srgbClr val="000000"/>
                </a:solidFill>
                <a:latin typeface="Calibri"/>
                <a:ea typeface="Calibri"/>
              </a:rPr>
              <a:t>&gt; Les élèves y suivent un parcours de formation spécifique aboutissant</a:t>
            </a:r>
            <a:endParaRPr b="0" lang="fr-FR" sz="1700" spc="-1" strike="noStrike">
              <a:solidFill>
                <a:srgbClr val="000000"/>
              </a:solidFill>
              <a:latin typeface="Arial"/>
            </a:endParaRPr>
          </a:p>
          <a:p>
            <a:pPr marL="360" algn="just" defTabSz="914400">
              <a:lnSpc>
                <a:spcPct val="100000"/>
              </a:lnSpc>
            </a:pPr>
            <a:r>
              <a:rPr b="0" lang="fr-FR" sz="1700" spc="-1" strike="noStrike">
                <a:solidFill>
                  <a:srgbClr val="000000"/>
                </a:solidFill>
                <a:latin typeface="Calibri"/>
                <a:ea typeface="Calibri"/>
              </a:rPr>
              <a:t> </a:t>
            </a:r>
            <a:r>
              <a:rPr b="0" lang="fr-FR" sz="1700" spc="-1" strike="noStrike">
                <a:solidFill>
                  <a:srgbClr val="000000"/>
                </a:solidFill>
                <a:latin typeface="Calibri"/>
                <a:ea typeface="Calibri"/>
              </a:rPr>
              <a:t>à la</a:t>
            </a:r>
            <a:r>
              <a:rPr b="1" lang="fr-FR" sz="1700" spc="-1" strike="noStrike">
                <a:solidFill>
                  <a:srgbClr val="000000"/>
                </a:solidFill>
                <a:latin typeface="Calibri"/>
                <a:ea typeface="Calibri"/>
              </a:rPr>
              <a:t> délivrance du double diplôme ou Bac français international.</a:t>
            </a:r>
            <a:endParaRPr b="0" lang="fr-FR" sz="1700" spc="-1" strike="noStrike">
              <a:solidFill>
                <a:srgbClr val="000000"/>
              </a:solidFill>
              <a:latin typeface="Arial"/>
            </a:endParaRPr>
          </a:p>
          <a:p>
            <a:pPr marL="360" algn="just" defTabSz="914400">
              <a:lnSpc>
                <a:spcPct val="100000"/>
              </a:lnSpc>
            </a:pPr>
            <a:endParaRPr b="0" lang="fr-FR" sz="1700" spc="-1" strike="noStrike">
              <a:solidFill>
                <a:srgbClr val="000000"/>
              </a:solidFill>
              <a:latin typeface="Arial"/>
            </a:endParaRPr>
          </a:p>
          <a:p>
            <a:pPr marL="360" algn="just" defTabSz="914400">
              <a:lnSpc>
                <a:spcPct val="100000"/>
              </a:lnSpc>
            </a:pPr>
            <a:endParaRPr b="0" lang="fr-FR" sz="1700" spc="-1" strike="noStrike">
              <a:solidFill>
                <a:srgbClr val="000000"/>
              </a:solidFill>
              <a:latin typeface="Arial"/>
            </a:endParaRPr>
          </a:p>
        </p:txBody>
      </p:sp>
      <p:grpSp>
        <p:nvGrpSpPr>
          <p:cNvPr id="155" name="Group 3"/>
          <p:cNvGrpSpPr/>
          <p:nvPr/>
        </p:nvGrpSpPr>
        <p:grpSpPr>
          <a:xfrm>
            <a:off x="470880" y="4860000"/>
            <a:ext cx="1688040" cy="1438920"/>
            <a:chOff x="470880" y="4860000"/>
            <a:chExt cx="1688040" cy="1438920"/>
          </a:xfrm>
        </p:grpSpPr>
        <p:pic>
          <p:nvPicPr>
            <p:cNvPr id="156" name="espagne flag.jpg" descr=""/>
            <p:cNvPicPr/>
            <p:nvPr/>
          </p:nvPicPr>
          <p:blipFill>
            <a:blip r:embed="rId1"/>
            <a:stretch/>
          </p:blipFill>
          <p:spPr>
            <a:xfrm>
              <a:off x="581400" y="5002200"/>
              <a:ext cx="1466640" cy="1127880"/>
            </a:xfrm>
            <a:prstGeom prst="rect">
              <a:avLst/>
            </a:prstGeom>
            <a:ln w="12600">
              <a:noFill/>
            </a:ln>
          </p:spPr>
        </p:pic>
        <p:pic>
          <p:nvPicPr>
            <p:cNvPr id="157" name="espagne flag.jpg" descr=""/>
            <p:cNvPicPr/>
            <p:nvPr/>
          </p:nvPicPr>
          <p:blipFill>
            <a:blip r:embed="rId2"/>
            <a:stretch/>
          </p:blipFill>
          <p:spPr>
            <a:xfrm>
              <a:off x="470880" y="4860000"/>
              <a:ext cx="1688040" cy="1438920"/>
            </a:xfrm>
            <a:prstGeom prst="rect">
              <a:avLst/>
            </a:prstGeom>
            <a:ln w="12600">
              <a:noFill/>
            </a:ln>
          </p:spPr>
        </p:pic>
      </p:grpSp>
      <p:sp>
        <p:nvSpPr>
          <p:cNvPr id="158" name="CustomShape 4"/>
          <p:cNvSpPr/>
          <p:nvPr/>
        </p:nvSpPr>
        <p:spPr>
          <a:xfrm>
            <a:off x="374040" y="6307560"/>
            <a:ext cx="3224880" cy="362520"/>
          </a:xfrm>
          <a:prstGeom prst="rect">
            <a:avLst/>
          </a:prstGeom>
          <a:noFill/>
          <a:ln w="12600">
            <a:noFill/>
          </a:ln>
        </p:spPr>
        <p:style>
          <a:lnRef idx="0"/>
          <a:fillRef idx="0"/>
          <a:effectRef idx="0"/>
          <a:fontRef idx="minor"/>
        </p:style>
        <p:txBody>
          <a:bodyPr wrap="none" lIns="45720" rIns="45720" tIns="45000" bIns="45000" anchor="t">
            <a:noAutofit/>
          </a:bodyPr>
          <a:p>
            <a:pPr defTabSz="914400">
              <a:lnSpc>
                <a:spcPct val="100000"/>
              </a:lnSpc>
            </a:pPr>
            <a:r>
              <a:rPr b="1" lang="fr-FR" sz="1400" spc="-1" strike="noStrike">
                <a:solidFill>
                  <a:srgbClr val="000000"/>
                </a:solidFill>
                <a:latin typeface="Calibri"/>
                <a:ea typeface="Calibri"/>
              </a:rPr>
              <a:t>Bachibac</a:t>
            </a:r>
            <a:r>
              <a:rPr b="0" lang="fr-FR" sz="1400" spc="-1" strike="noStrike">
                <a:solidFill>
                  <a:srgbClr val="000000"/>
                </a:solidFill>
                <a:latin typeface="Calibri"/>
                <a:ea typeface="Calibri"/>
              </a:rPr>
              <a:t> : Lycée P. Mendes France</a:t>
            </a:r>
            <a:endParaRPr b="0" lang="fr-FR" sz="1400" spc="-1" strike="noStrike">
              <a:solidFill>
                <a:srgbClr val="000000"/>
              </a:solidFill>
              <a:latin typeface="Arial"/>
            </a:endParaRPr>
          </a:p>
        </p:txBody>
      </p:sp>
      <p:grpSp>
        <p:nvGrpSpPr>
          <p:cNvPr id="159" name="Group 5"/>
          <p:cNvGrpSpPr/>
          <p:nvPr/>
        </p:nvGrpSpPr>
        <p:grpSpPr>
          <a:xfrm>
            <a:off x="1620000" y="3060000"/>
            <a:ext cx="1716480" cy="1414800"/>
            <a:chOff x="1620000" y="3060000"/>
            <a:chExt cx="1716480" cy="1414800"/>
          </a:xfrm>
        </p:grpSpPr>
        <p:pic>
          <p:nvPicPr>
            <p:cNvPr id="160" name="italie.jpg" descr=""/>
            <p:cNvPicPr/>
            <p:nvPr/>
          </p:nvPicPr>
          <p:blipFill>
            <a:blip r:embed="rId3"/>
            <a:stretch/>
          </p:blipFill>
          <p:spPr>
            <a:xfrm>
              <a:off x="1739520" y="3195720"/>
              <a:ext cx="1477800" cy="1117800"/>
            </a:xfrm>
            <a:prstGeom prst="rect">
              <a:avLst/>
            </a:prstGeom>
            <a:ln w="12600">
              <a:noFill/>
            </a:ln>
          </p:spPr>
        </p:pic>
        <p:pic>
          <p:nvPicPr>
            <p:cNvPr id="161" name="italie.jpg" descr=""/>
            <p:cNvPicPr/>
            <p:nvPr/>
          </p:nvPicPr>
          <p:blipFill>
            <a:blip r:embed="rId4"/>
            <a:stretch/>
          </p:blipFill>
          <p:spPr>
            <a:xfrm>
              <a:off x="1620000" y="3060000"/>
              <a:ext cx="1716480" cy="1414800"/>
            </a:xfrm>
            <a:prstGeom prst="rect">
              <a:avLst/>
            </a:prstGeom>
            <a:ln w="12600">
              <a:noFill/>
            </a:ln>
          </p:spPr>
        </p:pic>
      </p:grpSp>
      <p:sp>
        <p:nvSpPr>
          <p:cNvPr id="162" name="CustomShape 6"/>
          <p:cNvSpPr/>
          <p:nvPr/>
        </p:nvSpPr>
        <p:spPr>
          <a:xfrm>
            <a:off x="1260000" y="4496400"/>
            <a:ext cx="2509920" cy="362520"/>
          </a:xfrm>
          <a:prstGeom prst="rect">
            <a:avLst/>
          </a:prstGeom>
          <a:noFill/>
          <a:ln w="12600">
            <a:noFill/>
          </a:ln>
        </p:spPr>
        <p:style>
          <a:lnRef idx="0"/>
          <a:fillRef idx="0"/>
          <a:effectRef idx="0"/>
          <a:fontRef idx="minor"/>
        </p:style>
        <p:txBody>
          <a:bodyPr wrap="none" lIns="45720" rIns="45720" tIns="45000" bIns="45000" anchor="t">
            <a:noAutofit/>
          </a:bodyPr>
          <a:p>
            <a:pPr defTabSz="914400">
              <a:lnSpc>
                <a:spcPct val="100000"/>
              </a:lnSpc>
            </a:pPr>
            <a:r>
              <a:rPr b="1" lang="fr-FR" sz="1400" spc="-1" strike="noStrike">
                <a:solidFill>
                  <a:srgbClr val="000000"/>
                </a:solidFill>
                <a:latin typeface="Calibri"/>
                <a:ea typeface="Calibri"/>
              </a:rPr>
              <a:t>Esabac</a:t>
            </a:r>
            <a:r>
              <a:rPr b="0" lang="fr-FR" sz="1400" spc="-1" strike="noStrike">
                <a:solidFill>
                  <a:srgbClr val="000000"/>
                </a:solidFill>
                <a:latin typeface="Calibri"/>
                <a:ea typeface="Calibri"/>
              </a:rPr>
              <a:t> : Lycée A. Camus </a:t>
            </a:r>
            <a:r>
              <a:rPr b="0" lang="fr-FR" sz="1200" spc="-1" strike="noStrike">
                <a:solidFill>
                  <a:srgbClr val="000000"/>
                </a:solidFill>
                <a:latin typeface="Calibri"/>
                <a:ea typeface="Calibri"/>
              </a:rPr>
              <a:t>(Nantes)</a:t>
            </a:r>
            <a:endParaRPr b="0" lang="fr-FR" sz="1200" spc="-1" strike="noStrike">
              <a:solidFill>
                <a:srgbClr val="000000"/>
              </a:solidFill>
              <a:latin typeface="Arial"/>
            </a:endParaRPr>
          </a:p>
        </p:txBody>
      </p:sp>
      <p:grpSp>
        <p:nvGrpSpPr>
          <p:cNvPr id="163" name="Group 7"/>
          <p:cNvGrpSpPr/>
          <p:nvPr/>
        </p:nvGrpSpPr>
        <p:grpSpPr>
          <a:xfrm>
            <a:off x="3142080" y="4860000"/>
            <a:ext cx="1536840" cy="1438920"/>
            <a:chOff x="3142080" y="4860000"/>
            <a:chExt cx="1536840" cy="1438920"/>
          </a:xfrm>
        </p:grpSpPr>
        <p:pic>
          <p:nvPicPr>
            <p:cNvPr id="164" name="german_flag.jpg" descr=""/>
            <p:cNvPicPr/>
            <p:nvPr/>
          </p:nvPicPr>
          <p:blipFill>
            <a:blip r:embed="rId5"/>
            <a:stretch/>
          </p:blipFill>
          <p:spPr>
            <a:xfrm>
              <a:off x="3260880" y="4982040"/>
              <a:ext cx="1299960" cy="1136880"/>
            </a:xfrm>
            <a:prstGeom prst="rect">
              <a:avLst/>
            </a:prstGeom>
            <a:ln w="12600">
              <a:noFill/>
            </a:ln>
          </p:spPr>
        </p:pic>
        <p:pic>
          <p:nvPicPr>
            <p:cNvPr id="165" name="german_flag.jpg" descr=""/>
            <p:cNvPicPr/>
            <p:nvPr/>
          </p:nvPicPr>
          <p:blipFill>
            <a:blip r:embed="rId6"/>
            <a:stretch/>
          </p:blipFill>
          <p:spPr>
            <a:xfrm>
              <a:off x="3142080" y="4860000"/>
              <a:ext cx="1536840" cy="1438920"/>
            </a:xfrm>
            <a:prstGeom prst="rect">
              <a:avLst/>
            </a:prstGeom>
            <a:ln w="12600">
              <a:noFill/>
            </a:ln>
          </p:spPr>
        </p:pic>
      </p:grpSp>
      <p:sp>
        <p:nvSpPr>
          <p:cNvPr id="166" name="CustomShape 8"/>
          <p:cNvSpPr/>
          <p:nvPr/>
        </p:nvSpPr>
        <p:spPr>
          <a:xfrm>
            <a:off x="3411000" y="6307560"/>
            <a:ext cx="1987920" cy="362520"/>
          </a:xfrm>
          <a:prstGeom prst="rect">
            <a:avLst/>
          </a:prstGeom>
          <a:noFill/>
          <a:ln w="12600">
            <a:noFill/>
          </a:ln>
        </p:spPr>
        <p:style>
          <a:lnRef idx="0"/>
          <a:fillRef idx="0"/>
          <a:effectRef idx="0"/>
          <a:fontRef idx="minor"/>
        </p:style>
        <p:txBody>
          <a:bodyPr wrap="none" lIns="45720" rIns="45720" tIns="45000" bIns="45000" anchor="t">
            <a:noAutofit/>
          </a:bodyPr>
          <a:p>
            <a:pPr defTabSz="914400">
              <a:lnSpc>
                <a:spcPct val="100000"/>
              </a:lnSpc>
            </a:pPr>
            <a:r>
              <a:rPr b="1" lang="fr-FR" sz="1400" spc="-1" strike="noStrike">
                <a:solidFill>
                  <a:srgbClr val="000000"/>
                </a:solidFill>
                <a:latin typeface="Calibri"/>
                <a:ea typeface="Calibri"/>
              </a:rPr>
              <a:t>Abibac</a:t>
            </a:r>
            <a:r>
              <a:rPr b="0" lang="fr-FR" sz="1400" spc="-1" strike="noStrike">
                <a:solidFill>
                  <a:srgbClr val="000000"/>
                </a:solidFill>
                <a:latin typeface="Calibri"/>
                <a:ea typeface="Calibri"/>
              </a:rPr>
              <a:t> : Lycée De Lattre</a:t>
            </a:r>
            <a:endParaRPr b="0" lang="fr-FR" sz="1400" spc="-1" strike="noStrike">
              <a:solidFill>
                <a:srgbClr val="000000"/>
              </a:solidFill>
              <a:latin typeface="Arial"/>
            </a:endParaRPr>
          </a:p>
        </p:txBody>
      </p:sp>
      <p:sp>
        <p:nvSpPr>
          <p:cNvPr id="167" name="CustomShape 9"/>
          <p:cNvSpPr/>
          <p:nvPr/>
        </p:nvSpPr>
        <p:spPr>
          <a:xfrm>
            <a:off x="6368400" y="266400"/>
            <a:ext cx="5671080" cy="408240"/>
          </a:xfrm>
          <a:prstGeom prst="rect">
            <a:avLst/>
          </a:prstGeom>
          <a:noFill/>
          <a:ln w="12600">
            <a:noFill/>
          </a:ln>
        </p:spPr>
        <p:style>
          <a:lnRef idx="0"/>
          <a:fillRef idx="0"/>
          <a:effectRef idx="0"/>
          <a:fontRef idx="minor"/>
        </p:style>
        <p:txBody>
          <a:bodyPr lIns="45720" rIns="45720" tIns="45000" bIns="45000" anchor="t">
            <a:noAutofit/>
          </a:bodyPr>
          <a:p>
            <a:pPr algn="ctr" defTabSz="914400">
              <a:lnSpc>
                <a:spcPct val="100000"/>
              </a:lnSpc>
            </a:pPr>
            <a:r>
              <a:rPr b="1" lang="fr-FR" sz="2400" spc="-1" strike="noStrike">
                <a:solidFill>
                  <a:srgbClr val="000000"/>
                </a:solidFill>
                <a:latin typeface="Arial"/>
                <a:ea typeface="DejaVu Sans"/>
              </a:rPr>
              <a:t>⚠</a:t>
            </a:r>
            <a:r>
              <a:rPr b="0" i="1" lang="fr-FR" sz="2100" spc="-1" strike="noStrike">
                <a:solidFill>
                  <a:srgbClr val="000000"/>
                </a:solidFill>
                <a:latin typeface="Arial"/>
                <a:ea typeface="Arial"/>
              </a:rPr>
              <a:t> </a:t>
            </a:r>
            <a:r>
              <a:rPr b="0" i="1" lang="fr-FR" sz="2100" spc="-1" strike="noStrike">
                <a:solidFill>
                  <a:srgbClr val="000000"/>
                </a:solidFill>
                <a:latin typeface="Arial"/>
                <a:ea typeface="Arial"/>
              </a:rPr>
              <a:t>Recrutement spécifique des lycées </a:t>
            </a:r>
            <a:r>
              <a:rPr b="0" i="1" lang="fr-FR" sz="1500" spc="-1" strike="noStrike" baseline="29000">
                <a:solidFill>
                  <a:srgbClr val="000000"/>
                </a:solidFill>
                <a:latin typeface="Arial"/>
                <a:ea typeface="Arial"/>
              </a:rPr>
              <a:t> </a:t>
            </a:r>
            <a:endParaRPr b="0" lang="fr-FR" sz="1500" spc="-1" strike="noStrike">
              <a:solidFill>
                <a:srgbClr val="000000"/>
              </a:solidFill>
              <a:latin typeface="Arial"/>
            </a:endParaRPr>
          </a:p>
        </p:txBody>
      </p:sp>
      <p:sp>
        <p:nvSpPr>
          <p:cNvPr id="168" name="CustomShape 10"/>
          <p:cNvSpPr/>
          <p:nvPr/>
        </p:nvSpPr>
        <p:spPr>
          <a:xfrm>
            <a:off x="6211440" y="777240"/>
            <a:ext cx="5985000" cy="541440"/>
          </a:xfrm>
          <a:prstGeom prst="rect">
            <a:avLst/>
          </a:prstGeom>
          <a:noFill/>
          <a:ln w="12600">
            <a:noFill/>
          </a:ln>
        </p:spPr>
        <p:style>
          <a:lnRef idx="0"/>
          <a:fillRef idx="0"/>
          <a:effectRef idx="0"/>
          <a:fontRef idx="minor"/>
        </p:style>
        <p:txBody>
          <a:bodyPr lIns="45720" rIns="45720" tIns="45000" bIns="45000" anchor="t">
            <a:noAutofit/>
          </a:bodyPr>
          <a:p>
            <a:pPr algn="ctr" defTabSz="914400">
              <a:lnSpc>
                <a:spcPct val="100000"/>
              </a:lnSpc>
            </a:pPr>
            <a:r>
              <a:rPr b="0" lang="fr-FR" sz="1300" spc="-1" strike="noStrike">
                <a:solidFill>
                  <a:srgbClr val="000000"/>
                </a:solidFill>
                <a:latin typeface="Tahoma"/>
                <a:ea typeface="Tahoma"/>
              </a:rPr>
              <a:t>Bien se renseigner sur les </a:t>
            </a:r>
            <a:r>
              <a:rPr b="1" lang="fr-FR" sz="1300" spc="-1" strike="noStrike">
                <a:solidFill>
                  <a:srgbClr val="000000"/>
                </a:solidFill>
                <a:latin typeface="Tahoma"/>
                <a:ea typeface="Tahoma"/>
              </a:rPr>
              <a:t>conditions </a:t>
            </a:r>
            <a:endParaRPr b="0" lang="fr-FR" sz="1300" spc="-1" strike="noStrike">
              <a:solidFill>
                <a:srgbClr val="000000"/>
              </a:solidFill>
              <a:latin typeface="Arial"/>
            </a:endParaRPr>
          </a:p>
          <a:p>
            <a:pPr algn="ctr" defTabSz="914400">
              <a:lnSpc>
                <a:spcPct val="100000"/>
              </a:lnSpc>
            </a:pPr>
            <a:r>
              <a:rPr b="0" lang="fr-FR" sz="1300" spc="-1" strike="noStrike">
                <a:solidFill>
                  <a:srgbClr val="000000"/>
                </a:solidFill>
                <a:latin typeface="Tahoma"/>
                <a:ea typeface="Tahoma"/>
              </a:rPr>
              <a:t>(dossier et date de réception, tests, entretien, etc).</a:t>
            </a:r>
            <a:endParaRPr b="0" lang="fr-FR" sz="1300" spc="-1" strike="noStrike">
              <a:solidFill>
                <a:srgbClr val="000000"/>
              </a:solidFill>
              <a:latin typeface="Arial"/>
            </a:endParaRPr>
          </a:p>
        </p:txBody>
      </p:sp>
      <p:pic>
        <p:nvPicPr>
          <p:cNvPr id="169" name="Image 1" descr=""/>
          <p:cNvPicPr/>
          <p:nvPr/>
        </p:nvPicPr>
        <p:blipFill>
          <a:blip r:embed="rId7"/>
          <a:stretch/>
        </p:blipFill>
        <p:spPr>
          <a:xfrm>
            <a:off x="150120" y="193320"/>
            <a:ext cx="1371960" cy="1308600"/>
          </a:xfrm>
          <a:prstGeom prst="rect">
            <a:avLst/>
          </a:prstGeom>
          <a:ln w="0">
            <a:noFill/>
          </a:ln>
        </p:spPr>
      </p:pic>
      <p:sp>
        <p:nvSpPr>
          <p:cNvPr id="170" name="Rectangle 292"/>
          <p:cNvSpPr/>
          <p:nvPr/>
        </p:nvSpPr>
        <p:spPr>
          <a:xfrm>
            <a:off x="7316640" y="3193200"/>
            <a:ext cx="3881520" cy="95184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pPr>
            <a:r>
              <a:rPr b="1" lang="fr-FR" sz="3400" spc="-1" strike="noStrike">
                <a:solidFill>
                  <a:srgbClr val="000000"/>
                </a:solidFill>
                <a:latin typeface="Calibri"/>
                <a:ea typeface="Arial"/>
              </a:rPr>
              <a:t>La section internationale</a:t>
            </a:r>
            <a:endParaRPr b="0" lang="fr-FR" sz="3400" spc="-1" strike="noStrike">
              <a:solidFill>
                <a:srgbClr val="000000"/>
              </a:solidFill>
              <a:latin typeface="Arial"/>
            </a:endParaRPr>
          </a:p>
        </p:txBody>
      </p:sp>
      <p:pic>
        <p:nvPicPr>
          <p:cNvPr id="171" name="Image 293" descr=""/>
          <p:cNvPicPr/>
          <p:nvPr/>
        </p:nvPicPr>
        <p:blipFill>
          <a:blip r:embed="rId8"/>
          <a:stretch/>
        </p:blipFill>
        <p:spPr>
          <a:xfrm>
            <a:off x="8141400" y="4443840"/>
            <a:ext cx="2297880" cy="1855440"/>
          </a:xfrm>
          <a:prstGeom prst="rect">
            <a:avLst/>
          </a:prstGeom>
          <a:ln w="0">
            <a:noFill/>
          </a:ln>
        </p:spPr>
      </p:pic>
      <p:sp>
        <p:nvSpPr>
          <p:cNvPr id="172" name="CustomShape 29"/>
          <p:cNvSpPr/>
          <p:nvPr/>
        </p:nvSpPr>
        <p:spPr>
          <a:xfrm>
            <a:off x="7740000" y="6300000"/>
            <a:ext cx="1987920" cy="362520"/>
          </a:xfrm>
          <a:prstGeom prst="rect">
            <a:avLst/>
          </a:prstGeom>
          <a:noFill/>
          <a:ln w="12600">
            <a:noFill/>
          </a:ln>
        </p:spPr>
        <p:style>
          <a:lnRef idx="0"/>
          <a:fillRef idx="0"/>
          <a:effectRef idx="0"/>
          <a:fontRef idx="minor"/>
        </p:style>
        <p:txBody>
          <a:bodyPr wrap="none" lIns="45720" rIns="45720" tIns="45000" bIns="45000" anchor="t">
            <a:noAutofit/>
          </a:bodyPr>
          <a:p>
            <a:pPr defTabSz="914400">
              <a:lnSpc>
                <a:spcPct val="100000"/>
              </a:lnSpc>
            </a:pPr>
            <a:r>
              <a:rPr b="0" lang="fr-FR" sz="1400" spc="-1" strike="noStrike">
                <a:solidFill>
                  <a:srgbClr val="000000"/>
                </a:solidFill>
                <a:latin typeface="Calibri"/>
                <a:ea typeface="Calibri"/>
              </a:rPr>
              <a:t> </a:t>
            </a:r>
            <a:r>
              <a:rPr b="0" lang="fr-FR" sz="1400" spc="-1" strike="noStrike">
                <a:solidFill>
                  <a:srgbClr val="000000"/>
                </a:solidFill>
                <a:latin typeface="Calibri"/>
                <a:ea typeface="Calibri"/>
              </a:rPr>
              <a:t>Lycée Savary de Mauléon les Sables</a:t>
            </a:r>
            <a:endParaRPr b="0" lang="fr-FR"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CustomShape 1"/>
          <p:cNvSpPr/>
          <p:nvPr/>
        </p:nvSpPr>
        <p:spPr>
          <a:xfrm>
            <a:off x="1057320" y="168840"/>
            <a:ext cx="3141720" cy="999360"/>
          </a:xfrm>
          <a:prstGeom prst="rect">
            <a:avLst/>
          </a:prstGeom>
          <a:noFill/>
          <a:ln w="12600">
            <a:noFill/>
          </a:ln>
        </p:spPr>
        <p:style>
          <a:lnRef idx="0"/>
          <a:fillRef idx="0"/>
          <a:effectRef idx="0"/>
          <a:fontRef idx="minor"/>
        </p:style>
        <p:txBody>
          <a:bodyPr lIns="40320" rIns="40320" tIns="39600" bIns="39600" anchor="t">
            <a:noAutofit/>
          </a:bodyPr>
          <a:p>
            <a:pPr algn="ctr" defTabSz="914400">
              <a:lnSpc>
                <a:spcPct val="100000"/>
              </a:lnSpc>
            </a:pPr>
            <a:r>
              <a:rPr b="1" lang="fr-FR" sz="2640" spc="-1" strike="noStrike">
                <a:solidFill>
                  <a:srgbClr val="000000"/>
                </a:solidFill>
                <a:latin typeface="Calibri Light"/>
                <a:ea typeface="Arial"/>
              </a:rPr>
              <a:t>La 1</a:t>
            </a:r>
            <a:r>
              <a:rPr b="1" lang="fr-FR" sz="2639" spc="-1" strike="noStrike" baseline="30000">
                <a:solidFill>
                  <a:srgbClr val="000000"/>
                </a:solidFill>
                <a:latin typeface="Calibri Light"/>
                <a:ea typeface="Arial"/>
              </a:rPr>
              <a:t>ère</a:t>
            </a:r>
            <a:r>
              <a:rPr b="1" lang="fr-FR" sz="2640" spc="-1" strike="noStrike">
                <a:solidFill>
                  <a:srgbClr val="000000"/>
                </a:solidFill>
                <a:latin typeface="Calibri Light"/>
                <a:ea typeface="Arial"/>
              </a:rPr>
              <a:t> et Terminale Générale</a:t>
            </a:r>
            <a:endParaRPr b="0" lang="fr-FR" sz="2640" spc="-1" strike="noStrike">
              <a:solidFill>
                <a:srgbClr val="000000"/>
              </a:solidFill>
              <a:latin typeface="Arial"/>
            </a:endParaRPr>
          </a:p>
        </p:txBody>
      </p:sp>
      <p:pic>
        <p:nvPicPr>
          <p:cNvPr id="174" name="Picture 2" descr=""/>
          <p:cNvPicPr/>
          <p:nvPr/>
        </p:nvPicPr>
        <p:blipFill>
          <a:blip r:embed="rId1"/>
          <a:srcRect l="0" t="0" r="0" b="17474"/>
          <a:stretch/>
        </p:blipFill>
        <p:spPr>
          <a:xfrm>
            <a:off x="1251720" y="1181520"/>
            <a:ext cx="2878200" cy="2525040"/>
          </a:xfrm>
          <a:prstGeom prst="rect">
            <a:avLst/>
          </a:prstGeom>
          <a:ln w="12600">
            <a:noFill/>
          </a:ln>
        </p:spPr>
      </p:pic>
      <p:sp>
        <p:nvSpPr>
          <p:cNvPr id="175" name="CustomShape 2"/>
          <p:cNvSpPr/>
          <p:nvPr/>
        </p:nvSpPr>
        <p:spPr>
          <a:xfrm>
            <a:off x="2619360" y="1826640"/>
            <a:ext cx="1606680" cy="1442880"/>
          </a:xfrm>
          <a:prstGeom prst="ellipse">
            <a:avLst/>
          </a:prstGeom>
          <a:noFill/>
          <a:ln w="6480">
            <a:solidFill>
              <a:srgbClr val="ff0000"/>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176" name="CustomShape 3"/>
          <p:cNvSpPr/>
          <p:nvPr/>
        </p:nvSpPr>
        <p:spPr>
          <a:xfrm>
            <a:off x="969840" y="5865840"/>
            <a:ext cx="3141720" cy="1145160"/>
          </a:xfrm>
          <a:prstGeom prst="rect">
            <a:avLst/>
          </a:prstGeom>
          <a:noFill/>
          <a:ln w="0">
            <a:noFill/>
          </a:ln>
        </p:spPr>
        <p:style>
          <a:lnRef idx="0"/>
          <a:fillRef idx="0"/>
          <a:effectRef idx="0"/>
          <a:fontRef idx="minor"/>
        </p:style>
        <p:txBody>
          <a:bodyPr lIns="40320" rIns="40320" tIns="39600" bIns="39600" anchor="t">
            <a:noAutofit/>
          </a:bodyPr>
          <a:p>
            <a:pPr defTabSz="914400">
              <a:lnSpc>
                <a:spcPct val="100000"/>
              </a:lnSpc>
              <a:spcBef>
                <a:spcPts val="354"/>
              </a:spcBef>
            </a:pPr>
            <a:r>
              <a:rPr b="1" i="1" lang="fr-FR" sz="920" spc="-1" strike="noStrike">
                <a:solidFill>
                  <a:srgbClr val="000000"/>
                </a:solidFill>
                <a:latin typeface="Calibri "/>
                <a:ea typeface="Arial"/>
              </a:rPr>
              <a:t>Pour tous les élèves de 1e et Terminale</a:t>
            </a:r>
            <a:endParaRPr b="0" lang="fr-FR" sz="920" spc="-1" strike="noStrike">
              <a:solidFill>
                <a:srgbClr val="000000"/>
              </a:solidFill>
              <a:latin typeface="Arial"/>
            </a:endParaRPr>
          </a:p>
          <a:p>
            <a:pPr lvl="1" marL="409320" indent="-249840" defTabSz="914400">
              <a:lnSpc>
                <a:spcPct val="100000"/>
              </a:lnSpc>
              <a:spcBef>
                <a:spcPts val="264"/>
              </a:spcBef>
              <a:buClr>
                <a:srgbClr val="000000"/>
              </a:buClr>
              <a:buFont typeface="StarSymbol"/>
              <a:buChar char="▪"/>
            </a:pPr>
            <a:r>
              <a:rPr b="0" i="1" lang="fr-FR" sz="920" spc="-1" strike="noStrike">
                <a:solidFill>
                  <a:srgbClr val="000000"/>
                </a:solidFill>
                <a:latin typeface="Calibri "/>
                <a:ea typeface="Arial"/>
              </a:rPr>
              <a:t>Des heures de vie de classe</a:t>
            </a:r>
            <a:endParaRPr b="0" lang="fr-FR" sz="920" spc="-1" strike="noStrike">
              <a:solidFill>
                <a:srgbClr val="000000"/>
              </a:solidFill>
              <a:latin typeface="Arial"/>
            </a:endParaRPr>
          </a:p>
          <a:p>
            <a:pPr lvl="1" marL="409320" indent="-249840" defTabSz="914400">
              <a:lnSpc>
                <a:spcPct val="100000"/>
              </a:lnSpc>
              <a:spcBef>
                <a:spcPts val="264"/>
              </a:spcBef>
              <a:buClr>
                <a:srgbClr val="000000"/>
              </a:buClr>
              <a:buFont typeface="StarSymbol"/>
              <a:buChar char="▪"/>
            </a:pPr>
            <a:r>
              <a:rPr b="0" i="1" lang="fr-FR" sz="920" spc="-1" strike="noStrike">
                <a:solidFill>
                  <a:srgbClr val="000000"/>
                </a:solidFill>
                <a:latin typeface="Calibri "/>
                <a:ea typeface="Arial"/>
              </a:rPr>
              <a:t>Un accompagnement personnalisé</a:t>
            </a:r>
            <a:endParaRPr b="0" lang="fr-FR" sz="920" spc="-1" strike="noStrike">
              <a:solidFill>
                <a:srgbClr val="000000"/>
              </a:solidFill>
              <a:latin typeface="Arial"/>
            </a:endParaRPr>
          </a:p>
          <a:p>
            <a:pPr lvl="1" marL="409320" indent="-249840" defTabSz="914400">
              <a:lnSpc>
                <a:spcPct val="100000"/>
              </a:lnSpc>
              <a:spcBef>
                <a:spcPts val="264"/>
              </a:spcBef>
              <a:buClr>
                <a:srgbClr val="000000"/>
              </a:buClr>
              <a:buFont typeface="StarSymbol"/>
              <a:buChar char="▪"/>
            </a:pPr>
            <a:r>
              <a:rPr b="0" i="1" lang="fr-FR" sz="920" spc="-1" strike="noStrike">
                <a:solidFill>
                  <a:srgbClr val="000000"/>
                </a:solidFill>
                <a:latin typeface="Calibri "/>
                <a:ea typeface="Arial"/>
              </a:rPr>
              <a:t>54H consacrées à l’orientation</a:t>
            </a:r>
            <a:endParaRPr b="0" lang="fr-FR" sz="920" spc="-1" strike="noStrike">
              <a:solidFill>
                <a:srgbClr val="000000"/>
              </a:solidFill>
              <a:latin typeface="Arial"/>
            </a:endParaRPr>
          </a:p>
        </p:txBody>
      </p:sp>
      <p:pic>
        <p:nvPicPr>
          <p:cNvPr id="177" name="Image 187" descr=""/>
          <p:cNvPicPr/>
          <p:nvPr/>
        </p:nvPicPr>
        <p:blipFill>
          <a:blip r:embed="rId2"/>
          <a:stretch/>
        </p:blipFill>
        <p:spPr>
          <a:xfrm>
            <a:off x="4567680" y="205200"/>
            <a:ext cx="6622560" cy="6485400"/>
          </a:xfrm>
          <a:prstGeom prst="rect">
            <a:avLst/>
          </a:prstGeom>
          <a:ln w="0">
            <a:noFill/>
          </a:ln>
        </p:spPr>
      </p:pic>
      <p:grpSp>
        <p:nvGrpSpPr>
          <p:cNvPr id="178" name="Group 4"/>
          <p:cNvGrpSpPr/>
          <p:nvPr/>
        </p:nvGrpSpPr>
        <p:grpSpPr>
          <a:xfrm>
            <a:off x="1889280" y="3928680"/>
            <a:ext cx="1603440" cy="1693080"/>
            <a:chOff x="1889280" y="3928680"/>
            <a:chExt cx="1603440" cy="1693080"/>
          </a:xfrm>
        </p:grpSpPr>
        <p:sp>
          <p:nvSpPr>
            <p:cNvPr id="179" name="CustomShape 5"/>
            <p:cNvSpPr/>
            <p:nvPr/>
          </p:nvSpPr>
          <p:spPr>
            <a:xfrm>
              <a:off x="1889280" y="3928680"/>
              <a:ext cx="1603440" cy="1693080"/>
            </a:xfrm>
            <a:prstGeom prst="ellipse">
              <a:avLst/>
            </a:prstGeom>
            <a:solidFill>
              <a:srgbClr val="dddddd"/>
            </a:solidFill>
            <a:ln w="12600">
              <a:solidFill>
                <a:srgbClr val="42719b"/>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180" name="CustomShape 6"/>
            <p:cNvSpPr/>
            <p:nvPr/>
          </p:nvSpPr>
          <p:spPr>
            <a:xfrm>
              <a:off x="2124720" y="4328280"/>
              <a:ext cx="1206360" cy="893880"/>
            </a:xfrm>
            <a:prstGeom prst="rect">
              <a:avLst/>
            </a:prstGeom>
            <a:noFill/>
            <a:ln w="12600">
              <a:noFill/>
            </a:ln>
          </p:spPr>
          <p:style>
            <a:lnRef idx="0"/>
            <a:fillRef idx="0"/>
            <a:effectRef idx="0"/>
            <a:fontRef idx="minor"/>
          </p:style>
          <p:txBody>
            <a:bodyPr lIns="40320" rIns="40320" tIns="39600" bIns="39600" anchor="ctr">
              <a:noAutofit/>
            </a:bodyPr>
            <a:p>
              <a:pPr algn="ctr" defTabSz="914400">
                <a:lnSpc>
                  <a:spcPct val="100000"/>
                </a:lnSpc>
              </a:pPr>
              <a:r>
                <a:rPr b="1" lang="fr-FR" sz="1410" spc="-1" strike="noStrike">
                  <a:solidFill>
                    <a:srgbClr val="000000"/>
                  </a:solidFill>
                  <a:latin typeface="Calibri"/>
                  <a:ea typeface="Calibri"/>
                </a:rPr>
                <a:t>Approche Théorique</a:t>
              </a:r>
              <a:r>
                <a:rPr b="0" lang="fr-FR" sz="1060" spc="-1" strike="noStrike">
                  <a:solidFill>
                    <a:srgbClr val="000000"/>
                  </a:solidFill>
                  <a:latin typeface="Calibri"/>
                  <a:ea typeface="Calibri"/>
                </a:rPr>
                <a:t> (Enseignements généraux, projet de poursuite d’études supérieures longues…)</a:t>
              </a:r>
              <a:endParaRPr b="0" lang="fr-FR" sz="1060" spc="-1" strike="noStrike">
                <a:solidFill>
                  <a:srgbClr val="000000"/>
                </a:solidFill>
                <a:latin typeface="Arial"/>
              </a:endParaRPr>
            </a:p>
          </p:txBody>
        </p:sp>
      </p:grpSp>
      <p:sp>
        <p:nvSpPr>
          <p:cNvPr id="181" name="CustomShape 7"/>
          <p:cNvSpPr/>
          <p:nvPr/>
        </p:nvSpPr>
        <p:spPr>
          <a:xfrm>
            <a:off x="9508680" y="1518120"/>
            <a:ext cx="629640" cy="238320"/>
          </a:xfrm>
          <a:prstGeom prst="rect">
            <a:avLst/>
          </a:prstGeom>
          <a:noFill/>
          <a:ln w="0">
            <a:noFill/>
          </a:ln>
        </p:spPr>
        <p:style>
          <a:lnRef idx="0"/>
          <a:fillRef idx="0"/>
          <a:effectRef idx="0"/>
          <a:fontRef idx="minor"/>
        </p:style>
        <p:txBody>
          <a:bodyPr lIns="79560" rIns="79560" tIns="39600" bIns="39600" anchor="t">
            <a:noAutofit/>
          </a:bodyPr>
          <a:p>
            <a:pPr defTabSz="914400">
              <a:lnSpc>
                <a:spcPct val="100000"/>
              </a:lnSpc>
            </a:pPr>
            <a:r>
              <a:rPr b="0" lang="fr-FR" sz="880" spc="-1" strike="noStrike">
                <a:solidFill>
                  <a:srgbClr val="000000"/>
                </a:solidFill>
                <a:latin typeface="Arial"/>
                <a:ea typeface="DejaVu Sans"/>
              </a:rPr>
              <a:t>/ 3h30</a:t>
            </a:r>
            <a:endParaRPr b="0" lang="fr-FR" sz="88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2" name="Picture 3" descr=""/>
          <p:cNvPicPr/>
          <p:nvPr/>
        </p:nvPicPr>
        <p:blipFill>
          <a:blip r:embed="rId1"/>
          <a:stretch/>
        </p:blipFill>
        <p:spPr>
          <a:xfrm>
            <a:off x="627840" y="1069200"/>
            <a:ext cx="2424240" cy="2217240"/>
          </a:xfrm>
          <a:prstGeom prst="rect">
            <a:avLst/>
          </a:prstGeom>
          <a:ln w="12600">
            <a:noFill/>
          </a:ln>
        </p:spPr>
      </p:pic>
      <p:sp>
        <p:nvSpPr>
          <p:cNvPr id="183" name="CustomShape 1"/>
          <p:cNvSpPr/>
          <p:nvPr/>
        </p:nvSpPr>
        <p:spPr>
          <a:xfrm>
            <a:off x="523080" y="1536840"/>
            <a:ext cx="1333440" cy="1028160"/>
          </a:xfrm>
          <a:prstGeom prst="ellipse">
            <a:avLst/>
          </a:prstGeom>
          <a:noFill/>
          <a:ln w="3240">
            <a:solidFill>
              <a:srgbClr val="ff0000"/>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184" name="CustomShape 2"/>
          <p:cNvSpPr/>
          <p:nvPr/>
        </p:nvSpPr>
        <p:spPr>
          <a:xfrm>
            <a:off x="5040" y="152280"/>
            <a:ext cx="5394960" cy="545760"/>
          </a:xfrm>
          <a:prstGeom prst="rect">
            <a:avLst/>
          </a:prstGeom>
          <a:noFill/>
          <a:ln w="12600">
            <a:noFill/>
          </a:ln>
        </p:spPr>
        <p:style>
          <a:lnRef idx="0"/>
          <a:fillRef idx="0"/>
          <a:effectRef idx="0"/>
          <a:fontRef idx="minor"/>
        </p:style>
        <p:txBody>
          <a:bodyPr lIns="45720" rIns="45720" tIns="45000" bIns="45000" anchor="t">
            <a:noAutofit/>
          </a:bodyPr>
          <a:p>
            <a:pPr algn="ctr" defTabSz="914400">
              <a:lnSpc>
                <a:spcPct val="100000"/>
              </a:lnSpc>
            </a:pPr>
            <a:r>
              <a:rPr b="1" lang="fr-FR" sz="2700" spc="-1" strike="noStrike">
                <a:solidFill>
                  <a:srgbClr val="000000"/>
                </a:solidFill>
                <a:latin typeface="Calibri"/>
                <a:ea typeface="Calibri"/>
              </a:rPr>
              <a:t>La 1</a:t>
            </a:r>
            <a:r>
              <a:rPr b="1" lang="fr-FR" sz="2700" spc="-1" strike="noStrike" baseline="29000">
                <a:solidFill>
                  <a:srgbClr val="000000"/>
                </a:solidFill>
                <a:latin typeface="Calibri"/>
                <a:ea typeface="Calibri"/>
              </a:rPr>
              <a:t>ère</a:t>
            </a:r>
            <a:r>
              <a:rPr b="1" lang="fr-FR" sz="2700" spc="-1" strike="noStrike">
                <a:solidFill>
                  <a:srgbClr val="000000"/>
                </a:solidFill>
                <a:latin typeface="Calibri"/>
                <a:ea typeface="Calibri"/>
              </a:rPr>
              <a:t> et Terminale Technologique</a:t>
            </a:r>
            <a:endParaRPr b="0" lang="fr-FR" sz="2700" spc="-1" strike="noStrike">
              <a:solidFill>
                <a:srgbClr val="000000"/>
              </a:solidFill>
              <a:latin typeface="Arial"/>
            </a:endParaRPr>
          </a:p>
        </p:txBody>
      </p:sp>
      <p:grpSp>
        <p:nvGrpSpPr>
          <p:cNvPr id="185" name="Group 3"/>
          <p:cNvGrpSpPr/>
          <p:nvPr/>
        </p:nvGrpSpPr>
        <p:grpSpPr>
          <a:xfrm>
            <a:off x="24120" y="3657600"/>
            <a:ext cx="2618280" cy="1918440"/>
            <a:chOff x="24120" y="3657600"/>
            <a:chExt cx="2618280" cy="1918440"/>
          </a:xfrm>
        </p:grpSpPr>
        <p:sp>
          <p:nvSpPr>
            <p:cNvPr id="186" name="CustomShape 4"/>
            <p:cNvSpPr/>
            <p:nvPr/>
          </p:nvSpPr>
          <p:spPr>
            <a:xfrm>
              <a:off x="24120" y="3657600"/>
              <a:ext cx="2618280" cy="1918440"/>
            </a:xfrm>
            <a:prstGeom prst="ellipse">
              <a:avLst/>
            </a:prstGeom>
            <a:solidFill>
              <a:srgbClr val="dddddd"/>
            </a:solidFill>
            <a:ln w="12600">
              <a:solidFill>
                <a:srgbClr val="42719b"/>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187" name="CustomShape 5"/>
            <p:cNvSpPr/>
            <p:nvPr/>
          </p:nvSpPr>
          <p:spPr>
            <a:xfrm>
              <a:off x="356400" y="4044240"/>
              <a:ext cx="1954080" cy="1024560"/>
            </a:xfrm>
            <a:prstGeom prst="rect">
              <a:avLst/>
            </a:prstGeom>
            <a:noFill/>
            <a:ln w="12600">
              <a:noFill/>
            </a:ln>
          </p:spPr>
          <p:style>
            <a:lnRef idx="0"/>
            <a:fillRef idx="0"/>
            <a:effectRef idx="0"/>
            <a:fontRef idx="minor"/>
          </p:style>
          <p:txBody>
            <a:bodyPr lIns="45720" rIns="45720" tIns="45000" bIns="45000" anchor="ctr">
              <a:noAutofit/>
            </a:bodyPr>
            <a:p>
              <a:pPr algn="ctr" defTabSz="914400">
                <a:lnSpc>
                  <a:spcPct val="100000"/>
                </a:lnSpc>
              </a:pPr>
              <a:r>
                <a:rPr b="0" lang="fr-FR" sz="1600" spc="-1" strike="noStrike">
                  <a:solidFill>
                    <a:srgbClr val="000000"/>
                  </a:solidFill>
                  <a:latin typeface="Calibri"/>
                  <a:ea typeface="Calibri"/>
                </a:rPr>
                <a:t>« </a:t>
              </a:r>
              <a:r>
                <a:rPr b="1" lang="fr-FR" sz="1600" spc="-1" strike="noStrike">
                  <a:solidFill>
                    <a:srgbClr val="000000"/>
                  </a:solidFill>
                  <a:latin typeface="Calibri"/>
                  <a:ea typeface="Calibri"/>
                </a:rPr>
                <a:t>Pont</a:t>
              </a:r>
              <a:r>
                <a:rPr b="0" lang="fr-FR" sz="1600" spc="-1" strike="noStrike">
                  <a:solidFill>
                    <a:srgbClr val="000000"/>
                  </a:solidFill>
                  <a:latin typeface="Calibri"/>
                  <a:ea typeface="Calibri"/>
                </a:rPr>
                <a:t> »</a:t>
              </a:r>
              <a:r>
                <a:rPr b="1" lang="fr-FR" sz="1600" spc="-1" strike="noStrike">
                  <a:solidFill>
                    <a:srgbClr val="ffffff"/>
                  </a:solidFill>
                  <a:latin typeface="Calibri"/>
                  <a:ea typeface="Calibri"/>
                </a:rPr>
                <a:t> </a:t>
              </a:r>
              <a:r>
                <a:rPr b="1" lang="fr-FR" sz="1600" spc="-1" strike="noStrike">
                  <a:solidFill>
                    <a:srgbClr val="000000"/>
                  </a:solidFill>
                  <a:latin typeface="Calibri"/>
                  <a:ea typeface="Calibri"/>
                </a:rPr>
                <a:t>entre voie pro et générale</a:t>
              </a:r>
              <a:endParaRPr b="0" lang="fr-FR" sz="1600" spc="-1" strike="noStrike">
                <a:solidFill>
                  <a:srgbClr val="000000"/>
                </a:solidFill>
                <a:latin typeface="Arial"/>
              </a:endParaRPr>
            </a:p>
            <a:p>
              <a:pPr algn="ctr" defTabSz="914400">
                <a:lnSpc>
                  <a:spcPct val="100000"/>
                </a:lnSpc>
              </a:pPr>
              <a:r>
                <a:rPr b="0" lang="fr-FR" sz="1200" spc="-1" strike="noStrike">
                  <a:solidFill>
                    <a:srgbClr val="000000"/>
                  </a:solidFill>
                  <a:latin typeface="Calibri"/>
                  <a:ea typeface="Calibri"/>
                </a:rPr>
                <a:t> </a:t>
              </a:r>
              <a:r>
                <a:rPr b="0" lang="fr-FR" sz="1200" spc="-1" strike="noStrike">
                  <a:solidFill>
                    <a:srgbClr val="000000"/>
                  </a:solidFill>
                  <a:latin typeface="Calibri"/>
                  <a:ea typeface="Calibri"/>
                </a:rPr>
                <a:t>(enseignements généraux qui s’appliquent à un domaine, démarche de projet</a:t>
              </a:r>
              <a:endParaRPr b="0" lang="fr-FR" sz="1200" spc="-1" strike="noStrike">
                <a:solidFill>
                  <a:srgbClr val="000000"/>
                </a:solidFill>
                <a:latin typeface="Arial"/>
              </a:endParaRPr>
            </a:p>
          </p:txBody>
        </p:sp>
      </p:grpSp>
      <p:sp>
        <p:nvSpPr>
          <p:cNvPr id="188" name="CustomShape 6"/>
          <p:cNvSpPr/>
          <p:nvPr/>
        </p:nvSpPr>
        <p:spPr>
          <a:xfrm>
            <a:off x="6005520" y="336960"/>
            <a:ext cx="4153320" cy="371520"/>
          </a:xfrm>
          <a:prstGeom prst="rect">
            <a:avLst/>
          </a:prstGeom>
          <a:noFill/>
          <a:ln w="12600">
            <a:noFill/>
          </a:ln>
        </p:spPr>
        <p:style>
          <a:lnRef idx="0"/>
          <a:fillRef idx="0"/>
          <a:effectRef idx="0"/>
          <a:fontRef idx="minor"/>
        </p:style>
        <p:txBody>
          <a:bodyPr lIns="45720" rIns="45720" tIns="45000" bIns="45000" anchor="t">
            <a:noAutofit/>
          </a:bodyPr>
          <a:p>
            <a:pPr algn="ctr" defTabSz="914400">
              <a:lnSpc>
                <a:spcPct val="100000"/>
              </a:lnSpc>
            </a:pPr>
            <a:r>
              <a:rPr b="0" lang="fr-FR" sz="2200" spc="-1" strike="noStrike">
                <a:solidFill>
                  <a:srgbClr val="000000"/>
                </a:solidFill>
                <a:latin typeface="Calibri"/>
                <a:ea typeface="Calibri"/>
              </a:rPr>
              <a:t>8 bacs technologiques possibles :</a:t>
            </a:r>
            <a:endParaRPr b="0" lang="fr-FR" sz="2200" spc="-1" strike="noStrike">
              <a:solidFill>
                <a:srgbClr val="000000"/>
              </a:solidFill>
              <a:latin typeface="Arial"/>
            </a:endParaRPr>
          </a:p>
        </p:txBody>
      </p:sp>
      <p:sp>
        <p:nvSpPr>
          <p:cNvPr id="189" name="CustomShape 7"/>
          <p:cNvSpPr/>
          <p:nvPr/>
        </p:nvSpPr>
        <p:spPr>
          <a:xfrm flipH="1">
            <a:off x="1145520" y="5103360"/>
            <a:ext cx="2354400" cy="1353240"/>
          </a:xfrm>
          <a:prstGeom prst="wedgeEllipseCallout">
            <a:avLst>
              <a:gd name="adj1" fmla="val -49430"/>
              <a:gd name="adj2" fmla="val 64515"/>
            </a:avLst>
          </a:prstGeom>
          <a:solidFill>
            <a:srgbClr val="ffffff"/>
          </a:solidFill>
          <a:ln cap="rnd" w="50760">
            <a:solidFill>
              <a:srgbClr val="4f81bd"/>
            </a:solidFill>
            <a:custDash>
              <a:ds d="200000" sp="200000"/>
            </a:custDash>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190" name="CustomShape 8"/>
          <p:cNvSpPr/>
          <p:nvPr/>
        </p:nvSpPr>
        <p:spPr>
          <a:xfrm rot="21120000">
            <a:off x="1857600" y="6009120"/>
            <a:ext cx="1221840" cy="362160"/>
          </a:xfrm>
          <a:prstGeom prst="rect">
            <a:avLst/>
          </a:prstGeom>
          <a:noFill/>
          <a:ln w="12600">
            <a:noFill/>
          </a:ln>
        </p:spPr>
        <p:style>
          <a:lnRef idx="0"/>
          <a:fillRef idx="0"/>
          <a:effectRef idx="0"/>
          <a:fontRef idx="minor"/>
        </p:style>
        <p:txBody>
          <a:bodyPr wrap="none" lIns="45720" rIns="45720" tIns="45000" bIns="45000" anchor="t">
            <a:noAutofit/>
          </a:bodyPr>
          <a:p>
            <a:pPr defTabSz="914400">
              <a:lnSpc>
                <a:spcPct val="100000"/>
              </a:lnSpc>
            </a:pPr>
            <a:r>
              <a:rPr b="0" lang="fr-FR" sz="1800" spc="-1" strike="noStrike">
                <a:solidFill>
                  <a:srgbClr val="000000"/>
                </a:solidFill>
                <a:latin typeface="Calibri"/>
                <a:ea typeface="Calibri"/>
              </a:rPr>
              <a:t>Observation</a:t>
            </a:r>
            <a:endParaRPr b="0" lang="fr-FR" sz="1800" spc="-1" strike="noStrike">
              <a:solidFill>
                <a:srgbClr val="000000"/>
              </a:solidFill>
              <a:latin typeface="Arial"/>
            </a:endParaRPr>
          </a:p>
        </p:txBody>
      </p:sp>
      <p:sp>
        <p:nvSpPr>
          <p:cNvPr id="191" name="CustomShape 9"/>
          <p:cNvSpPr/>
          <p:nvPr/>
        </p:nvSpPr>
        <p:spPr>
          <a:xfrm rot="21120000">
            <a:off x="1415160" y="5288040"/>
            <a:ext cx="1723320" cy="362880"/>
          </a:xfrm>
          <a:prstGeom prst="rect">
            <a:avLst/>
          </a:prstGeom>
          <a:noFill/>
          <a:ln w="12600">
            <a:noFill/>
          </a:ln>
        </p:spPr>
        <p:style>
          <a:lnRef idx="0"/>
          <a:fillRef idx="0"/>
          <a:effectRef idx="0"/>
          <a:fontRef idx="minor"/>
        </p:style>
        <p:txBody>
          <a:bodyPr wrap="none" lIns="45720" rIns="45720" tIns="45000" bIns="45000" anchor="t">
            <a:noAutofit/>
          </a:bodyPr>
          <a:p>
            <a:pPr defTabSz="914400">
              <a:lnSpc>
                <a:spcPct val="100000"/>
              </a:lnSpc>
            </a:pPr>
            <a:r>
              <a:rPr b="0" lang="fr-FR" sz="1800" spc="-1" strike="noStrike">
                <a:solidFill>
                  <a:srgbClr val="000000"/>
                </a:solidFill>
                <a:latin typeface="Calibri"/>
                <a:ea typeface="Calibri"/>
              </a:rPr>
              <a:t>Travaux pratiques</a:t>
            </a:r>
            <a:endParaRPr b="0" lang="fr-FR" sz="1800" spc="-1" strike="noStrike">
              <a:solidFill>
                <a:srgbClr val="000000"/>
              </a:solidFill>
              <a:latin typeface="Arial"/>
            </a:endParaRPr>
          </a:p>
        </p:txBody>
      </p:sp>
      <p:sp>
        <p:nvSpPr>
          <p:cNvPr id="192" name="CustomShape 10"/>
          <p:cNvSpPr/>
          <p:nvPr/>
        </p:nvSpPr>
        <p:spPr>
          <a:xfrm rot="21120000">
            <a:off x="1501200" y="5531760"/>
            <a:ext cx="1629000" cy="362880"/>
          </a:xfrm>
          <a:prstGeom prst="rect">
            <a:avLst/>
          </a:prstGeom>
          <a:noFill/>
          <a:ln w="12600">
            <a:noFill/>
          </a:ln>
        </p:spPr>
        <p:style>
          <a:lnRef idx="0"/>
          <a:fillRef idx="0"/>
          <a:effectRef idx="0"/>
          <a:fontRef idx="minor"/>
        </p:style>
        <p:txBody>
          <a:bodyPr wrap="none" lIns="45720" rIns="45720" tIns="45000" bIns="45000" anchor="t">
            <a:noAutofit/>
          </a:bodyPr>
          <a:p>
            <a:pPr defTabSz="914400">
              <a:lnSpc>
                <a:spcPct val="100000"/>
              </a:lnSpc>
            </a:pPr>
            <a:r>
              <a:rPr b="0" lang="fr-FR" sz="1800" spc="-1" strike="noStrike">
                <a:solidFill>
                  <a:srgbClr val="000000"/>
                </a:solidFill>
                <a:latin typeface="Calibri"/>
                <a:ea typeface="Calibri"/>
              </a:rPr>
              <a:t>Expérimentation</a:t>
            </a:r>
            <a:endParaRPr b="0" lang="fr-FR" sz="1800" spc="-1" strike="noStrike">
              <a:solidFill>
                <a:srgbClr val="000000"/>
              </a:solidFill>
              <a:latin typeface="Arial"/>
            </a:endParaRPr>
          </a:p>
        </p:txBody>
      </p:sp>
      <p:sp>
        <p:nvSpPr>
          <p:cNvPr id="193" name="CustomShape 11"/>
          <p:cNvSpPr/>
          <p:nvPr/>
        </p:nvSpPr>
        <p:spPr>
          <a:xfrm rot="21120000">
            <a:off x="1625760" y="5777280"/>
            <a:ext cx="1679040" cy="362880"/>
          </a:xfrm>
          <a:prstGeom prst="rect">
            <a:avLst/>
          </a:prstGeom>
          <a:noFill/>
          <a:ln w="12600">
            <a:noFill/>
          </a:ln>
        </p:spPr>
        <p:style>
          <a:lnRef idx="0"/>
          <a:fillRef idx="0"/>
          <a:effectRef idx="0"/>
          <a:fontRef idx="minor"/>
        </p:style>
        <p:txBody>
          <a:bodyPr wrap="none" lIns="45720" rIns="45720" tIns="45000" bIns="45000" anchor="t">
            <a:noAutofit/>
          </a:bodyPr>
          <a:p>
            <a:pPr defTabSz="914400">
              <a:lnSpc>
                <a:spcPct val="100000"/>
              </a:lnSpc>
            </a:pPr>
            <a:r>
              <a:rPr b="0" lang="fr-FR" sz="1800" spc="-1" strike="noStrike">
                <a:solidFill>
                  <a:srgbClr val="000000"/>
                </a:solidFill>
                <a:latin typeface="Calibri"/>
                <a:ea typeface="Calibri"/>
              </a:rPr>
              <a:t>Travail de groupe</a:t>
            </a:r>
            <a:endParaRPr b="0" lang="fr-FR" sz="1800" spc="-1" strike="noStrike">
              <a:solidFill>
                <a:srgbClr val="000000"/>
              </a:solidFill>
              <a:latin typeface="Arial"/>
            </a:endParaRPr>
          </a:p>
        </p:txBody>
      </p:sp>
      <p:pic>
        <p:nvPicPr>
          <p:cNvPr id="194" name="Image 1" descr=""/>
          <p:cNvPicPr/>
          <p:nvPr/>
        </p:nvPicPr>
        <p:blipFill>
          <a:blip r:embed="rId2"/>
          <a:stretch/>
        </p:blipFill>
        <p:spPr>
          <a:xfrm>
            <a:off x="4516920" y="879120"/>
            <a:ext cx="7130160" cy="5552640"/>
          </a:xfrm>
          <a:prstGeom prst="rect">
            <a:avLst/>
          </a:prstGeom>
          <a:ln w="0">
            <a:noFill/>
          </a:ln>
        </p:spPr>
      </p:pic>
      <p:sp>
        <p:nvSpPr>
          <p:cNvPr id="195" name="CustomShape 12"/>
          <p:cNvSpPr/>
          <p:nvPr/>
        </p:nvSpPr>
        <p:spPr>
          <a:xfrm>
            <a:off x="4171680" y="4550400"/>
            <a:ext cx="335520" cy="868320"/>
          </a:xfrm>
          <a:prstGeom prst="leftBracket">
            <a:avLst>
              <a:gd name="adj" fmla="val 8333"/>
            </a:avLst>
          </a:prstGeom>
          <a:noFill/>
          <a:ln>
            <a:solidFill>
              <a:srgbClr val="002060"/>
            </a:solidFill>
            <a:round/>
          </a:ln>
        </p:spPr>
        <p:style>
          <a:lnRef idx="1">
            <a:schemeClr val="accent1"/>
          </a:lnRef>
          <a:fillRef idx="0">
            <a:schemeClr val="accent1"/>
          </a:fillRef>
          <a:effectRef idx="0">
            <a:schemeClr val="accent1"/>
          </a:effectRef>
          <a:fontRef idx="minor"/>
        </p:style>
        <p:txBody>
          <a:bodyPr lIns="90000" rIns="90000" tIns="45000" bIns="45000" anchor="t">
            <a:noAutofit/>
          </a:bodyPr>
          <a:p>
            <a:endParaRPr b="0" lang="fr-FR" sz="1800" spc="-1" strike="noStrike">
              <a:solidFill>
                <a:srgbClr val="000000"/>
              </a:solidFill>
              <a:latin typeface="Arial"/>
            </a:endParaRPr>
          </a:p>
        </p:txBody>
      </p:sp>
      <p:sp>
        <p:nvSpPr>
          <p:cNvPr id="196" name="CustomShape 13"/>
          <p:cNvSpPr/>
          <p:nvPr/>
        </p:nvSpPr>
        <p:spPr>
          <a:xfrm>
            <a:off x="3884400" y="6314400"/>
            <a:ext cx="2874600" cy="286200"/>
          </a:xfrm>
          <a:prstGeom prst="rect">
            <a:avLst/>
          </a:prstGeom>
          <a:noFill/>
          <a:ln w="12600">
            <a:noFill/>
          </a:ln>
        </p:spPr>
        <p:style>
          <a:lnRef idx="0"/>
          <a:fillRef idx="0"/>
          <a:effectRef idx="0"/>
          <a:fontRef idx="minor"/>
        </p:style>
        <p:txBody>
          <a:bodyPr lIns="45720" rIns="45720" tIns="45000" bIns="45000" anchor="t">
            <a:noAutofit/>
          </a:bodyPr>
          <a:p>
            <a:pPr algn="ctr" defTabSz="914400">
              <a:lnSpc>
                <a:spcPct val="100000"/>
              </a:lnSpc>
            </a:pPr>
            <a:r>
              <a:rPr b="1" i="1" lang="fr-FR" sz="1200" spc="-1" strike="noStrike">
                <a:solidFill>
                  <a:srgbClr val="002060"/>
                </a:solidFill>
                <a:latin typeface="Arial"/>
                <a:ea typeface="DejaVu Sans"/>
              </a:rPr>
              <a:t>⚠ </a:t>
            </a:r>
            <a:r>
              <a:rPr b="0" i="1" lang="fr-FR" sz="1200" spc="-1" strike="noStrike">
                <a:solidFill>
                  <a:srgbClr val="002060"/>
                </a:solidFill>
                <a:latin typeface="Tahoma"/>
                <a:ea typeface="Tahoma"/>
              </a:rPr>
              <a:t>Procédures d’entrée spécifiques </a:t>
            </a:r>
            <a:endParaRPr b="0" lang="fr-FR" sz="1200" spc="-1" strike="noStrike">
              <a:solidFill>
                <a:srgbClr val="000000"/>
              </a:solidFill>
              <a:latin typeface="Arial"/>
            </a:endParaRPr>
          </a:p>
        </p:txBody>
      </p:sp>
      <p:sp>
        <p:nvSpPr>
          <p:cNvPr id="197" name="CustomShape 14"/>
          <p:cNvSpPr/>
          <p:nvPr/>
        </p:nvSpPr>
        <p:spPr>
          <a:xfrm>
            <a:off x="4185720" y="5421240"/>
            <a:ext cx="335520" cy="868320"/>
          </a:xfrm>
          <a:prstGeom prst="leftBracket">
            <a:avLst>
              <a:gd name="adj" fmla="val 8333"/>
            </a:avLst>
          </a:prstGeom>
          <a:noFill/>
          <a:ln>
            <a:solidFill>
              <a:srgbClr val="002060"/>
            </a:solidFill>
            <a:round/>
          </a:ln>
        </p:spPr>
        <p:style>
          <a:lnRef idx="1">
            <a:schemeClr val="accent1"/>
          </a:lnRef>
          <a:fillRef idx="0">
            <a:schemeClr val="accent1"/>
          </a:fillRef>
          <a:effectRef idx="0">
            <a:schemeClr val="accent1"/>
          </a:effectRef>
          <a:fontRef idx="minor"/>
        </p:style>
        <p:txBody>
          <a:bodyPr lIns="90000" rIns="90000" tIns="45000" bIns="45000" anchor="t">
            <a:noAutofit/>
          </a:bodyPr>
          <a:p>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1148</TotalTime>
  <Application>LibreOffice/7.6.4.1$Windows_X86_64 LibreOffice_project/e19e193f88cd6c0525a17fb7a176ed8e6a3e2aa1</Application>
  <AppVersion>15.0000</AppVersion>
  <Words>1903</Words>
  <Paragraphs>251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psy-en</dc:creator>
  <dc:description/>
  <dc:language>fr-FR</dc:language>
  <cp:lastModifiedBy>psy-en</cp:lastModifiedBy>
  <dcterms:modified xsi:type="dcterms:W3CDTF">2024-11-06T15:11:27Z</dcterms:modified>
  <cp:revision>71</cp:revision>
  <dc:subject/>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1</vt:i4>
  </property>
  <property fmtid="{D5CDD505-2E9C-101B-9397-08002B2CF9AE}" pid="3" name="HyperlinksChanged">
    <vt:bool>0</vt:bool>
  </property>
  <property fmtid="{D5CDD505-2E9C-101B-9397-08002B2CF9AE}" pid="4" name="LinksUpToDate">
    <vt:bool>0</vt:bool>
  </property>
  <property fmtid="{D5CDD505-2E9C-101B-9397-08002B2CF9AE}" pid="5" name="MMClips">
    <vt:i4>0</vt:i4>
  </property>
  <property fmtid="{D5CDD505-2E9C-101B-9397-08002B2CF9AE}" pid="6" name="Notes">
    <vt:i4>0</vt:i4>
  </property>
  <property fmtid="{D5CDD505-2E9C-101B-9397-08002B2CF9AE}" pid="7" name="PresentationFormat">
    <vt:lpwstr>Grand écran</vt:lpwstr>
  </property>
  <property fmtid="{D5CDD505-2E9C-101B-9397-08002B2CF9AE}" pid="8" name="ScaleCrop">
    <vt:bool>0</vt:bool>
  </property>
  <property fmtid="{D5CDD505-2E9C-101B-9397-08002B2CF9AE}" pid="9" name="ShareDoc">
    <vt:bool>0</vt:bool>
  </property>
  <property fmtid="{D5CDD505-2E9C-101B-9397-08002B2CF9AE}" pid="10" name="Slides">
    <vt:i4>21</vt:i4>
  </property>
</Properties>
</file>