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88" r:id="rId3"/>
    <p:sldId id="278" r:id="rId4"/>
    <p:sldId id="279" r:id="rId5"/>
    <p:sldId id="280" r:id="rId6"/>
    <p:sldId id="292" r:id="rId7"/>
    <p:sldId id="287" r:id="rId8"/>
    <p:sldId id="282" r:id="rId9"/>
    <p:sldId id="289" r:id="rId10"/>
    <p:sldId id="284" r:id="rId11"/>
    <p:sldId id="272" r:id="rId12"/>
    <p:sldId id="276" r:id="rId13"/>
    <p:sldId id="290" r:id="rId14"/>
  </p:sldIdLst>
  <p:sldSz cx="12192000" cy="6858000"/>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70"/>
    <p:restoredTop sz="90814" autoAdjust="0"/>
  </p:normalViewPr>
  <p:slideViewPr>
    <p:cSldViewPr snapToGrid="0" snapToObjects="1">
      <p:cViewPr varScale="1">
        <p:scale>
          <a:sx n="97" d="100"/>
          <a:sy n="97" d="100"/>
        </p:scale>
        <p:origin x="90"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EADBD22A-04A1-C040-96B8-A822E4BA6FAA}" type="datetimeFigureOut">
              <a:rPr lang="fr-FR" smtClean="0"/>
              <a:t>28/09/2021</a:t>
            </a:fld>
            <a:endParaRPr lang="fr-FR" dirty="0"/>
          </a:p>
        </p:txBody>
      </p:sp>
      <p:sp>
        <p:nvSpPr>
          <p:cNvPr id="4" name="Espace réservé de l'image des diapositives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5647C667-08E9-1C4F-BB11-F98AE540DBA7}" type="slidenum">
              <a:rPr lang="fr-FR" smtClean="0"/>
              <a:t>‹N°›</a:t>
            </a:fld>
            <a:endParaRPr lang="fr-FR" dirty="0"/>
          </a:p>
        </p:txBody>
      </p:sp>
    </p:spTree>
    <p:extLst>
      <p:ext uri="{BB962C8B-B14F-4D97-AF65-F5344CB8AC3E}">
        <p14:creationId xmlns:p14="http://schemas.microsoft.com/office/powerpoint/2010/main" val="1058482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647C667-08E9-1C4F-BB11-F98AE540DBA7}" type="slidenum">
              <a:rPr lang="fr-FR" smtClean="0"/>
              <a:t>4</a:t>
            </a:fld>
            <a:endParaRPr lang="fr-FR" dirty="0"/>
          </a:p>
        </p:txBody>
      </p:sp>
    </p:spTree>
    <p:extLst>
      <p:ext uri="{BB962C8B-B14F-4D97-AF65-F5344CB8AC3E}">
        <p14:creationId xmlns:p14="http://schemas.microsoft.com/office/powerpoint/2010/main" val="1190475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647C667-08E9-1C4F-BB11-F98AE540DBA7}" type="slidenum">
              <a:rPr lang="fr-FR" smtClean="0"/>
              <a:t>12</a:t>
            </a:fld>
            <a:endParaRPr lang="fr-FR" dirty="0"/>
          </a:p>
        </p:txBody>
      </p:sp>
    </p:spTree>
    <p:extLst>
      <p:ext uri="{BB962C8B-B14F-4D97-AF65-F5344CB8AC3E}">
        <p14:creationId xmlns:p14="http://schemas.microsoft.com/office/powerpoint/2010/main" val="326000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1DA654-9871-DF4C-A072-9A5C123A3A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23F0D13-6050-AC42-98B8-1F8FEDF2EB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DFF8807-869E-E640-82D5-93C016FCBF8C}"/>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5" name="Espace réservé du pied de page 4">
            <a:extLst>
              <a:ext uri="{FF2B5EF4-FFF2-40B4-BE49-F238E27FC236}">
                <a16:creationId xmlns:a16="http://schemas.microsoft.com/office/drawing/2014/main" id="{310BBF64-7872-CF4F-9423-1974AA458552}"/>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9C46F143-65B0-5143-AC4D-23170B3DD0F6}"/>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3811011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AF51A8-A7D4-6446-8926-64B06284F8C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04E4206-D922-CE4F-8A1B-30C251F5FFB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486F43D-8B21-3D45-9112-2D11E4A646F2}"/>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5" name="Espace réservé du pied de page 4">
            <a:extLst>
              <a:ext uri="{FF2B5EF4-FFF2-40B4-BE49-F238E27FC236}">
                <a16:creationId xmlns:a16="http://schemas.microsoft.com/office/drawing/2014/main" id="{E8A93221-B81B-BD49-9647-FF76AE14AC83}"/>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2A4B0AD5-2571-B84C-B691-ADB16921161E}"/>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179635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3F8113F-71D4-9F48-9C63-1968A4DE6BB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DB88EC3-2544-F24C-A9C3-92D1EA866AE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C690F47-4745-4049-B3AA-D34B95FB9639}"/>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5" name="Espace réservé du pied de page 4">
            <a:extLst>
              <a:ext uri="{FF2B5EF4-FFF2-40B4-BE49-F238E27FC236}">
                <a16:creationId xmlns:a16="http://schemas.microsoft.com/office/drawing/2014/main" id="{F6DBFC1D-B5DA-624F-9546-1CDA30CC3C2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822D584E-C6EC-234A-B185-EAD9B7AEA3C0}"/>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398417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3DD3F4-89D3-0A4D-9A28-99760A45540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8FBF7A1-A983-BC43-A60A-06CB66D4910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E539EF1-2E3F-6348-9E8A-410820837AB8}"/>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5" name="Espace réservé du pied de page 4">
            <a:extLst>
              <a:ext uri="{FF2B5EF4-FFF2-40B4-BE49-F238E27FC236}">
                <a16:creationId xmlns:a16="http://schemas.microsoft.com/office/drawing/2014/main" id="{380E779B-C3E9-8947-95FF-7A1C3EECA5CF}"/>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5DE6E9FE-4E7A-1D47-9423-45E4B920344C}"/>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3418054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3F77C5-3401-1B44-969E-3996921D05F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15A9305-4EE8-8447-A4CC-FF2BC930D5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8D36141-6046-8A4C-AFD1-9E876A385756}"/>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5" name="Espace réservé du pied de page 4">
            <a:extLst>
              <a:ext uri="{FF2B5EF4-FFF2-40B4-BE49-F238E27FC236}">
                <a16:creationId xmlns:a16="http://schemas.microsoft.com/office/drawing/2014/main" id="{93EF9AF1-4BF3-7541-ABD8-B54C10E862A9}"/>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831BDB2-CB9A-A943-AE8A-6EA47A3F9CB1}"/>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1144743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CA66D0-30A2-3C40-BFE2-7DBE01250DE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2A81BF0-DDB5-EA4B-BDCC-830F0E39282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B276ED2-E972-5841-ADFB-1E1267D44FC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D3DEA70-D03C-AC45-A860-9491CB12BABD}"/>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6" name="Espace réservé du pied de page 5">
            <a:extLst>
              <a:ext uri="{FF2B5EF4-FFF2-40B4-BE49-F238E27FC236}">
                <a16:creationId xmlns:a16="http://schemas.microsoft.com/office/drawing/2014/main" id="{4F044E14-F69F-B143-BC92-39D8157E9636}"/>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86AA2828-5A28-FF4D-998F-E3CC5AD9F329}"/>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468854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A795C8-D63A-5A43-A329-3EB5BEA3D63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E953907-EAF5-A84D-B82C-C415C3CEC6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AFAC94B-E024-3C4B-ADF5-4E23DFD461D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A1F9B99-7B1B-AB46-84AC-903296F499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830D92B-F0C8-4348-9B20-8E3F63ABC84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A773000-C713-1347-AEE5-2C24D15DB231}"/>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8" name="Espace réservé du pied de page 7">
            <a:extLst>
              <a:ext uri="{FF2B5EF4-FFF2-40B4-BE49-F238E27FC236}">
                <a16:creationId xmlns:a16="http://schemas.microsoft.com/office/drawing/2014/main" id="{A383DA0D-5FB5-A34C-B64D-9EE309DD46F9}"/>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98BABBCB-0813-AF4A-985E-4410B58A9D11}"/>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2006142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E0B048-C4AC-FB45-B3C9-54BD1AC5A10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11FB788-D1AB-6D44-A883-D7715A4B9C4C}"/>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4" name="Espace réservé du pied de page 3">
            <a:extLst>
              <a:ext uri="{FF2B5EF4-FFF2-40B4-BE49-F238E27FC236}">
                <a16:creationId xmlns:a16="http://schemas.microsoft.com/office/drawing/2014/main" id="{7D1CB05E-A59E-834D-B60B-E1CBB1B87863}"/>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6DF69913-54C8-114A-9112-1DBF7CCFC801}"/>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410311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60B5981-C52F-8E45-9167-822DD2BB2117}"/>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3" name="Espace réservé du pied de page 2">
            <a:extLst>
              <a:ext uri="{FF2B5EF4-FFF2-40B4-BE49-F238E27FC236}">
                <a16:creationId xmlns:a16="http://schemas.microsoft.com/office/drawing/2014/main" id="{770ECCC3-3E8A-764A-B6D1-B367BBFED4B5}"/>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F03CE822-ECAD-BC4F-A381-2AE193EA1344}"/>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3999077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AF83B-468C-6E45-867F-02A05441AB5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E947E3C-5FA4-A445-8D8C-10E14040DD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57A0DB9-C3BD-114E-A9A1-8965A8248D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8C0E532-B7A8-644A-8641-6A00A2363CA4}"/>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6" name="Espace réservé du pied de page 5">
            <a:extLst>
              <a:ext uri="{FF2B5EF4-FFF2-40B4-BE49-F238E27FC236}">
                <a16:creationId xmlns:a16="http://schemas.microsoft.com/office/drawing/2014/main" id="{64426D60-5B94-7541-9751-4019CE18C433}"/>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9C02817D-5C10-3941-8C8D-4E0BECFF6036}"/>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864941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6B7FA8-68F5-4E46-9F08-461F5C4220B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0B18E81-B31F-5C48-B950-F5E884C922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E38BA95B-6842-1B48-AD94-83C76A7031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72F8D8A-880C-234C-8714-F89DDF756314}"/>
              </a:ext>
            </a:extLst>
          </p:cNvPr>
          <p:cNvSpPr>
            <a:spLocks noGrp="1"/>
          </p:cNvSpPr>
          <p:nvPr>
            <p:ph type="dt" sz="half" idx="10"/>
          </p:nvPr>
        </p:nvSpPr>
        <p:spPr/>
        <p:txBody>
          <a:bodyPr/>
          <a:lstStyle/>
          <a:p>
            <a:fld id="{A4E8C2AE-4B58-694C-9A9D-69EA17E117C4}" type="datetimeFigureOut">
              <a:rPr lang="fr-FR" smtClean="0"/>
              <a:pPr/>
              <a:t>28/09/2021</a:t>
            </a:fld>
            <a:endParaRPr lang="fr-FR" dirty="0"/>
          </a:p>
        </p:txBody>
      </p:sp>
      <p:sp>
        <p:nvSpPr>
          <p:cNvPr id="6" name="Espace réservé du pied de page 5">
            <a:extLst>
              <a:ext uri="{FF2B5EF4-FFF2-40B4-BE49-F238E27FC236}">
                <a16:creationId xmlns:a16="http://schemas.microsoft.com/office/drawing/2014/main" id="{5A6BD32F-0299-6A4B-8B4E-E4634ACA493D}"/>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C0D3BCC3-02C1-3E42-8DEE-E727157B4972}"/>
              </a:ext>
            </a:extLst>
          </p:cNvPr>
          <p:cNvSpPr>
            <a:spLocks noGrp="1"/>
          </p:cNvSpPr>
          <p:nvPr>
            <p:ph type="sldNum" sz="quarter" idx="12"/>
          </p:nvPr>
        </p:nvSpPr>
        <p:spPr/>
        <p:txBody>
          <a:body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225435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A93F974-9020-034B-B8EF-B71746C788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561A6DD-EB01-A944-A5A1-894A7146AA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5153872-C791-084F-BD0F-5149492590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8C2AE-4B58-694C-9A9D-69EA17E117C4}" type="datetimeFigureOut">
              <a:rPr lang="fr-FR" smtClean="0"/>
              <a:pPr/>
              <a:t>28/09/2021</a:t>
            </a:fld>
            <a:endParaRPr lang="fr-FR" dirty="0"/>
          </a:p>
        </p:txBody>
      </p:sp>
      <p:sp>
        <p:nvSpPr>
          <p:cNvPr id="5" name="Espace réservé du pied de page 4">
            <a:extLst>
              <a:ext uri="{FF2B5EF4-FFF2-40B4-BE49-F238E27FC236}">
                <a16:creationId xmlns:a16="http://schemas.microsoft.com/office/drawing/2014/main" id="{FAAE798A-99E3-D044-AB77-14A0A373B7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95D24216-4C83-E44E-9C46-E3F80D7038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37CA6-C33C-5344-9B51-108F4343FEE2}" type="slidenum">
              <a:rPr lang="fr-FR" smtClean="0"/>
              <a:pPr/>
              <a:t>‹N°›</a:t>
            </a:fld>
            <a:endParaRPr lang="fr-FR" dirty="0"/>
          </a:p>
        </p:txBody>
      </p:sp>
    </p:spTree>
    <p:extLst>
      <p:ext uri="{BB962C8B-B14F-4D97-AF65-F5344CB8AC3E}">
        <p14:creationId xmlns:p14="http://schemas.microsoft.com/office/powerpoint/2010/main" val="3398765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13.tiff"/><Relationship Id="rId7" Type="http://schemas.openxmlformats.org/officeDocument/2006/relationships/image" Target="../media/image17.emf"/><Relationship Id="rId2" Type="http://schemas.openxmlformats.org/officeDocument/2006/relationships/image" Target="../media/image12.tiff"/><Relationship Id="rId1" Type="http://schemas.openxmlformats.org/officeDocument/2006/relationships/slideLayout" Target="../slideLayouts/slideLayout6.xml"/><Relationship Id="rId6" Type="http://schemas.openxmlformats.org/officeDocument/2006/relationships/image" Target="../media/image16.tiff"/><Relationship Id="rId5" Type="http://schemas.openxmlformats.org/officeDocument/2006/relationships/image" Target="../media/image15.tiff"/><Relationship Id="rId4" Type="http://schemas.openxmlformats.org/officeDocument/2006/relationships/image" Target="../media/image14.tif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Titre 3">
            <a:extLst>
              <a:ext uri="{FF2B5EF4-FFF2-40B4-BE49-F238E27FC236}">
                <a16:creationId xmlns:a16="http://schemas.microsoft.com/office/drawing/2014/main" id="{5D327EE5-EF78-C04A-A7AA-85CD93C4CD7E}"/>
              </a:ext>
            </a:extLst>
          </p:cNvPr>
          <p:cNvSpPr>
            <a:spLocks noGrp="1"/>
          </p:cNvSpPr>
          <p:nvPr>
            <p:ph type="title"/>
          </p:nvPr>
        </p:nvSpPr>
        <p:spPr>
          <a:xfrm>
            <a:off x="540632" y="1221944"/>
            <a:ext cx="3207525" cy="813239"/>
          </a:xfrm>
        </p:spPr>
        <p:txBody>
          <a:bodyPr>
            <a:normAutofit/>
          </a:bodyPr>
          <a:lstStyle/>
          <a:p>
            <a:r>
              <a:rPr lang="fr-FR" b="1" dirty="0">
                <a:solidFill>
                  <a:schemeClr val="bg1">
                    <a:lumMod val="95000"/>
                  </a:schemeClr>
                </a:solidFill>
              </a:rPr>
              <a:t>Bienvenue</a:t>
            </a:r>
            <a:r>
              <a:rPr lang="fr-FR" dirty="0">
                <a:solidFill>
                  <a:srgbClr val="FFFFFF"/>
                </a:solidFill>
              </a:rPr>
              <a:t> </a:t>
            </a:r>
          </a:p>
        </p:txBody>
      </p:sp>
      <p:sp>
        <p:nvSpPr>
          <p:cNvPr id="5" name="Espace réservé du contenu 4">
            <a:extLst>
              <a:ext uri="{FF2B5EF4-FFF2-40B4-BE49-F238E27FC236}">
                <a16:creationId xmlns:a16="http://schemas.microsoft.com/office/drawing/2014/main" id="{CD1137EB-DD98-324C-8BAC-B03EAED5D7D0}"/>
              </a:ext>
            </a:extLst>
          </p:cNvPr>
          <p:cNvSpPr>
            <a:spLocks noGrp="1"/>
          </p:cNvSpPr>
          <p:nvPr>
            <p:ph idx="1"/>
          </p:nvPr>
        </p:nvSpPr>
        <p:spPr>
          <a:xfrm>
            <a:off x="6090574" y="801866"/>
            <a:ext cx="5306084" cy="4593094"/>
          </a:xfrm>
        </p:spPr>
        <p:txBody>
          <a:bodyPr anchor="ctr">
            <a:normAutofit fontScale="25000" lnSpcReduction="20000"/>
          </a:bodyPr>
          <a:lstStyle/>
          <a:p>
            <a:pPr marL="0" indent="0" algn="ctr">
              <a:buNone/>
            </a:pPr>
            <a:endParaRPr lang="fr-FR" sz="1600" dirty="0">
              <a:solidFill>
                <a:srgbClr val="000000"/>
              </a:solidFill>
            </a:endParaRPr>
          </a:p>
          <a:p>
            <a:pPr marL="0" indent="0" algn="ctr">
              <a:buNone/>
            </a:pPr>
            <a:endParaRPr lang="fr-FR" sz="2400" dirty="0">
              <a:solidFill>
                <a:srgbClr val="000000"/>
              </a:solidFill>
            </a:endParaRPr>
          </a:p>
          <a:p>
            <a:pPr marL="0" indent="0" algn="ctr">
              <a:buNone/>
            </a:pPr>
            <a:endParaRPr lang="fr-FR" sz="2400" dirty="0">
              <a:solidFill>
                <a:srgbClr val="000000"/>
              </a:solidFill>
            </a:endParaRPr>
          </a:p>
          <a:p>
            <a:pPr marL="0" indent="0" algn="ctr">
              <a:buNone/>
            </a:pPr>
            <a:endParaRPr lang="fr-FR" sz="2400" dirty="0">
              <a:solidFill>
                <a:srgbClr val="000000"/>
              </a:solidFill>
            </a:endParaRPr>
          </a:p>
          <a:p>
            <a:pPr marL="0" indent="0" algn="ctr">
              <a:buNone/>
            </a:pPr>
            <a:endParaRPr lang="fr-FR" sz="2400" dirty="0">
              <a:solidFill>
                <a:srgbClr val="000000"/>
              </a:solidFill>
            </a:endParaRPr>
          </a:p>
          <a:p>
            <a:pPr marL="0" indent="0" algn="ctr">
              <a:buNone/>
            </a:pPr>
            <a:endParaRPr lang="fr-FR" sz="2400" b="1" dirty="0">
              <a:solidFill>
                <a:schemeClr val="tx2"/>
              </a:solidFill>
            </a:endParaRPr>
          </a:p>
          <a:p>
            <a:pPr marL="0" indent="0" algn="ctr">
              <a:buNone/>
            </a:pPr>
            <a:endParaRPr lang="fr-FR" sz="2400" b="1" dirty="0">
              <a:solidFill>
                <a:schemeClr val="tx2"/>
              </a:solidFill>
            </a:endParaRPr>
          </a:p>
          <a:p>
            <a:pPr marL="0" indent="0" algn="ctr">
              <a:buNone/>
            </a:pPr>
            <a:endParaRPr lang="fr-FR" sz="2400" b="1" dirty="0">
              <a:solidFill>
                <a:schemeClr val="tx2"/>
              </a:solidFill>
            </a:endParaRPr>
          </a:p>
          <a:p>
            <a:pPr marL="0" indent="0" algn="ctr">
              <a:buNone/>
            </a:pPr>
            <a:r>
              <a:rPr lang="fr-FR" sz="11100" b="1" dirty="0" smtClean="0">
                <a:solidFill>
                  <a:schemeClr val="tx2"/>
                </a:solidFill>
              </a:rPr>
              <a:t>Ajustement</a:t>
            </a:r>
            <a:endParaRPr lang="fr-FR" sz="11100" b="1" dirty="0">
              <a:solidFill>
                <a:schemeClr val="tx2"/>
              </a:solidFill>
            </a:endParaRPr>
          </a:p>
          <a:p>
            <a:pPr marL="0" indent="0" algn="ctr">
              <a:buNone/>
            </a:pPr>
            <a:r>
              <a:rPr lang="fr-FR" sz="11100" b="1" dirty="0">
                <a:solidFill>
                  <a:schemeClr val="tx2"/>
                </a:solidFill>
              </a:rPr>
              <a:t>du protocole sanitaire</a:t>
            </a:r>
          </a:p>
          <a:p>
            <a:pPr marL="0" indent="0" algn="ctr">
              <a:buNone/>
            </a:pPr>
            <a:r>
              <a:rPr lang="fr-FR" sz="11100" b="1" dirty="0" smtClean="0">
                <a:solidFill>
                  <a:schemeClr val="tx2"/>
                </a:solidFill>
              </a:rPr>
              <a:t>Collège Jacques </a:t>
            </a:r>
            <a:r>
              <a:rPr lang="fr-FR" sz="11100" b="1" dirty="0">
                <a:solidFill>
                  <a:schemeClr val="tx2"/>
                </a:solidFill>
              </a:rPr>
              <a:t>L</a:t>
            </a:r>
            <a:r>
              <a:rPr lang="fr-FR" sz="11100" b="1" dirty="0" smtClean="0">
                <a:solidFill>
                  <a:schemeClr val="tx2"/>
                </a:solidFill>
              </a:rPr>
              <a:t>aurent</a:t>
            </a:r>
            <a:endParaRPr lang="fr-FR" sz="11100" b="1" dirty="0">
              <a:solidFill>
                <a:schemeClr val="tx2"/>
              </a:solidFill>
            </a:endParaRPr>
          </a:p>
          <a:p>
            <a:pPr marL="0" indent="0" algn="ctr">
              <a:buNone/>
            </a:pPr>
            <a:endParaRPr lang="fr-FR" sz="11100" b="1" dirty="0">
              <a:solidFill>
                <a:schemeClr val="tx2"/>
              </a:solidFill>
            </a:endParaRPr>
          </a:p>
          <a:p>
            <a:pPr marL="0" indent="0" algn="ctr">
              <a:buNone/>
            </a:pPr>
            <a:r>
              <a:rPr lang="fr-FR" sz="11100" b="1" dirty="0">
                <a:solidFill>
                  <a:schemeClr val="tx2"/>
                </a:solidFill>
              </a:rPr>
              <a:t>-------------------</a:t>
            </a:r>
          </a:p>
          <a:p>
            <a:pPr marL="0" indent="0" algn="ctr">
              <a:buNone/>
            </a:pPr>
            <a:endParaRPr lang="fr-FR" sz="11100" b="1" dirty="0">
              <a:solidFill>
                <a:schemeClr val="tx2"/>
              </a:solidFill>
            </a:endParaRPr>
          </a:p>
          <a:p>
            <a:pPr marL="0" indent="0" algn="ctr">
              <a:buNone/>
            </a:pPr>
            <a:r>
              <a:rPr lang="fr-FR" sz="12800" b="1" dirty="0" smtClean="0">
                <a:solidFill>
                  <a:srgbClr val="FF0000"/>
                </a:solidFill>
              </a:rPr>
              <a:t>Mise à jour 1 septembre </a:t>
            </a:r>
            <a:r>
              <a:rPr lang="fr-FR" sz="12800" b="1" dirty="0" smtClean="0">
                <a:solidFill>
                  <a:srgbClr val="FF0000"/>
                </a:solidFill>
              </a:rPr>
              <a:t>2021</a:t>
            </a:r>
          </a:p>
          <a:p>
            <a:pPr marL="0" indent="0" algn="ctr">
              <a:buNone/>
            </a:pPr>
            <a:r>
              <a:rPr lang="fr-FR" sz="5600" b="1" dirty="0" smtClean="0">
                <a:solidFill>
                  <a:srgbClr val="FF0000"/>
                </a:solidFill>
              </a:rPr>
              <a:t>Présenté au CA du 27/09/2021</a:t>
            </a:r>
            <a:endParaRPr lang="fr-FR" sz="5600" dirty="0">
              <a:solidFill>
                <a:srgbClr val="FF0000"/>
              </a:solidFill>
            </a:endParaRPr>
          </a:p>
          <a:p>
            <a:pPr marL="0" indent="0" algn="ctr">
              <a:buNone/>
            </a:pPr>
            <a:endParaRPr lang="fr-FR" sz="2400" dirty="0">
              <a:solidFill>
                <a:srgbClr val="000000"/>
              </a:solidFill>
            </a:endParaRPr>
          </a:p>
          <a:p>
            <a:pPr marL="0" indent="0" algn="ctr">
              <a:buNone/>
            </a:pPr>
            <a:endParaRPr lang="fr-FR" sz="2400" dirty="0">
              <a:solidFill>
                <a:srgbClr val="000000"/>
              </a:solidFill>
            </a:endParaRPr>
          </a:p>
          <a:p>
            <a:pPr marL="0" indent="0" algn="ctr">
              <a:buNone/>
            </a:pPr>
            <a:endParaRPr lang="fr-FR" sz="2400" dirty="0">
              <a:solidFill>
                <a:srgbClr val="000000"/>
              </a:solidFill>
            </a:endParaRPr>
          </a:p>
          <a:p>
            <a:pPr marL="0" indent="0" algn="ctr">
              <a:buNone/>
            </a:pPr>
            <a:endParaRPr lang="fr-FR" sz="2400" dirty="0">
              <a:solidFill>
                <a:srgbClr val="000000"/>
              </a:solidFill>
            </a:endParaRPr>
          </a:p>
          <a:p>
            <a:pPr marL="0" indent="0" algn="ctr">
              <a:buNone/>
            </a:pPr>
            <a:endParaRPr lang="fr-FR" sz="2400" dirty="0">
              <a:solidFill>
                <a:srgbClr val="000000"/>
              </a:solidFill>
            </a:endParaRPr>
          </a:p>
        </p:txBody>
      </p:sp>
      <p:sp>
        <p:nvSpPr>
          <p:cNvPr id="6" name="Rectangle 2">
            <a:extLst>
              <a:ext uri="{FF2B5EF4-FFF2-40B4-BE49-F238E27FC236}">
                <a16:creationId xmlns:a16="http://schemas.microsoft.com/office/drawing/2014/main" id="{E8FCF1D7-2B46-814F-A5DC-3469C8DC794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8" name="Bulle rectangulaire à coins arrondis 7">
            <a:extLst>
              <a:ext uri="{FF2B5EF4-FFF2-40B4-BE49-F238E27FC236}">
                <a16:creationId xmlns:a16="http://schemas.microsoft.com/office/drawing/2014/main" id="{516FB8DA-C62A-504C-A69A-BDB05E5E299D}"/>
              </a:ext>
            </a:extLst>
          </p:cNvPr>
          <p:cNvSpPr/>
          <p:nvPr/>
        </p:nvSpPr>
        <p:spPr>
          <a:xfrm>
            <a:off x="308301" y="1263111"/>
            <a:ext cx="3042186" cy="780206"/>
          </a:xfrm>
          <a:prstGeom prst="wedgeRoundRectCallout">
            <a:avLst>
              <a:gd name="adj1" fmla="val 30693"/>
              <a:gd name="adj2" fmla="val 140097"/>
              <a:gd name="adj3" fmla="val 16667"/>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21" name="Groupe 20">
            <a:extLst>
              <a:ext uri="{FF2B5EF4-FFF2-40B4-BE49-F238E27FC236}">
                <a16:creationId xmlns:a16="http://schemas.microsoft.com/office/drawing/2014/main" id="{76F7B3B2-ACD9-5C42-ABA6-DD4FACBA716C}"/>
              </a:ext>
            </a:extLst>
          </p:cNvPr>
          <p:cNvGrpSpPr/>
          <p:nvPr/>
        </p:nvGrpSpPr>
        <p:grpSpPr>
          <a:xfrm>
            <a:off x="1541838" y="2909455"/>
            <a:ext cx="2590776" cy="2187262"/>
            <a:chOff x="4168998" y="2313140"/>
            <a:chExt cx="2789941" cy="2273886"/>
          </a:xfrm>
        </p:grpSpPr>
        <p:pic>
          <p:nvPicPr>
            <p:cNvPr id="22" name="Image 21" descr="Une image contenant capture d’écran, ordinateur, moniteur&#10;&#10;Description générée automatiquement">
              <a:extLst>
                <a:ext uri="{FF2B5EF4-FFF2-40B4-BE49-F238E27FC236}">
                  <a16:creationId xmlns:a16="http://schemas.microsoft.com/office/drawing/2014/main" id="{FB8226A4-EEB6-D14A-8AB2-45AC8A267340}"/>
                </a:ext>
              </a:extLst>
            </p:cNvPr>
            <p:cNvPicPr/>
            <p:nvPr/>
          </p:nvPicPr>
          <p:blipFill rotWithShape="1">
            <a:blip r:embed="rId3" cstate="screen">
              <a:extLst>
                <a:ext uri="{28A0092B-C50C-407E-A947-70E740481C1C}">
                  <a14:useLocalDpi xmlns:a14="http://schemas.microsoft.com/office/drawing/2010/main"/>
                </a:ext>
              </a:extLst>
            </a:blip>
            <a:srcRect/>
            <a:stretch/>
          </p:blipFill>
          <p:spPr bwMode="auto">
            <a:xfrm>
              <a:off x="4168998" y="2313140"/>
              <a:ext cx="2789941" cy="2231720"/>
            </a:xfrm>
            <a:prstGeom prst="rect">
              <a:avLst/>
            </a:prstGeom>
            <a:ln>
              <a:noFill/>
            </a:ln>
            <a:extLst>
              <a:ext uri="{53640926-AAD7-44D8-BBD7-CCE9431645EC}">
                <a14:shadowObscured xmlns:a14="http://schemas.microsoft.com/office/drawing/2010/main"/>
              </a:ext>
            </a:extLst>
          </p:spPr>
        </p:pic>
        <p:sp>
          <p:nvSpPr>
            <p:cNvPr id="23" name="ZoneTexte 22">
              <a:extLst>
                <a:ext uri="{FF2B5EF4-FFF2-40B4-BE49-F238E27FC236}">
                  <a16:creationId xmlns:a16="http://schemas.microsoft.com/office/drawing/2014/main" id="{EC9AD6CC-CF58-BB46-98B7-87CF418029C1}"/>
                </a:ext>
              </a:extLst>
            </p:cNvPr>
            <p:cNvSpPr txBox="1"/>
            <p:nvPr/>
          </p:nvSpPr>
          <p:spPr>
            <a:xfrm>
              <a:off x="4168999" y="4217694"/>
              <a:ext cx="2789940" cy="369332"/>
            </a:xfrm>
            <a:prstGeom prst="rect">
              <a:avLst/>
            </a:prstGeom>
            <a:noFill/>
          </p:spPr>
          <p:txBody>
            <a:bodyPr wrap="square" rtlCol="0">
              <a:spAutoFit/>
            </a:bodyPr>
            <a:lstStyle/>
            <a:p>
              <a:pPr algn="ctr"/>
              <a:r>
                <a:rPr lang="fr-FR" b="1" dirty="0">
                  <a:latin typeface="Chiller" panose="020F0502020204030204" pitchFamily="34" charset="0"/>
                  <a:cs typeface="Chiller" panose="020F0502020204030204" pitchFamily="34" charset="0"/>
                </a:rPr>
                <a:t>COVID 19 – SARS-COV2</a:t>
              </a:r>
            </a:p>
          </p:txBody>
        </p:sp>
      </p:grpSp>
    </p:spTree>
    <p:extLst>
      <p:ext uri="{BB962C8B-B14F-4D97-AF65-F5344CB8AC3E}">
        <p14:creationId xmlns:p14="http://schemas.microsoft.com/office/powerpoint/2010/main" val="2054658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838200" y="1405278"/>
            <a:ext cx="10424746" cy="5303253"/>
          </a:xfrm>
        </p:spPr>
        <p:txBody>
          <a:bodyPr>
            <a:normAutofit fontScale="92500" lnSpcReduction="10000"/>
          </a:bodyPr>
          <a:lstStyle/>
          <a:p>
            <a:endParaRPr lang="fr-FR" dirty="0" smtClean="0"/>
          </a:p>
          <a:p>
            <a:endParaRPr lang="fr-FR" dirty="0" smtClean="0"/>
          </a:p>
          <a:p>
            <a:r>
              <a:rPr lang="fr-FR" dirty="0" smtClean="0">
                <a:latin typeface="Times New Roman" panose="02020603050405020304" pitchFamily="18" charset="0"/>
                <a:cs typeface="Times New Roman" panose="02020603050405020304" pitchFamily="18" charset="0"/>
              </a:rPr>
              <a:t>Les repas seront servis à partir de </a:t>
            </a:r>
            <a:r>
              <a:rPr lang="fr-FR" dirty="0" smtClean="0">
                <a:latin typeface="Times New Roman" panose="02020603050405020304" pitchFamily="18" charset="0"/>
                <a:cs typeface="Times New Roman" panose="02020603050405020304" pitchFamily="18" charset="0"/>
              </a:rPr>
              <a:t>12h10. </a:t>
            </a:r>
            <a:endParaRPr lang="fr-FR" dirty="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Le lavage des mains au gel hydro alcoolique se fera avant et après le repas</a:t>
            </a:r>
          </a:p>
          <a:p>
            <a:r>
              <a:rPr lang="fr-FR" dirty="0" smtClean="0">
                <a:latin typeface="Times New Roman" panose="02020603050405020304" pitchFamily="18" charset="0"/>
                <a:cs typeface="Times New Roman" panose="02020603050405020304" pitchFamily="18" charset="0"/>
              </a:rPr>
              <a:t>Le masque n’est retiré qu’une fois assis à table.</a:t>
            </a:r>
          </a:p>
          <a:p>
            <a:r>
              <a:rPr lang="fr-FR" dirty="0" smtClean="0">
                <a:latin typeface="Times New Roman" panose="02020603050405020304" pitchFamily="18" charset="0"/>
                <a:cs typeface="Times New Roman" panose="02020603050405020304" pitchFamily="18" charset="0"/>
              </a:rPr>
              <a:t>Les élèves passeront au self par classe ou groupe d’option et mangeront avec les camarades de leur classe : les élèves sont disposés en </a:t>
            </a:r>
            <a:r>
              <a:rPr lang="fr-FR" dirty="0" smtClean="0">
                <a:latin typeface="Times New Roman" panose="02020603050405020304" pitchFamily="18" charset="0"/>
                <a:cs typeface="Times New Roman" panose="02020603050405020304" pitchFamily="18" charset="0"/>
              </a:rPr>
              <a:t>quinquonce</a:t>
            </a:r>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L’usage du micro-ondes est réservé aux seuls élèves qui mangent « au panier ». Ceux-ci font réchauffer leur plat avant d’aller s’assoir. </a:t>
            </a:r>
          </a:p>
          <a:p>
            <a:r>
              <a:rPr lang="fr-FR" dirty="0" smtClean="0">
                <a:latin typeface="Times New Roman" panose="02020603050405020304" pitchFamily="18" charset="0"/>
                <a:cs typeface="Times New Roman" panose="02020603050405020304" pitchFamily="18" charset="0"/>
              </a:rPr>
              <a:t>Les pichets sont remplis par les personnels surveillant le repas. </a:t>
            </a:r>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es fontaines à eau ne sont pas utilisables.</a:t>
            </a:r>
          </a:p>
          <a:p>
            <a:r>
              <a:rPr lang="fr-FR" dirty="0" smtClean="0">
                <a:latin typeface="Times New Roman" panose="02020603050405020304" pitchFamily="18" charset="0"/>
                <a:cs typeface="Times New Roman" panose="02020603050405020304" pitchFamily="18" charset="0"/>
              </a:rPr>
              <a:t>L’usage de la salle des commensaux se fait de nouveau sans limite d’effectif.</a:t>
            </a:r>
          </a:p>
          <a:p>
            <a:endParaRPr lang="fr-FR" dirty="0" smtClean="0"/>
          </a:p>
          <a:p>
            <a:endParaRPr lang="fr-FR" dirty="0" smtClean="0"/>
          </a:p>
          <a:p>
            <a:pPr marL="0" indent="0">
              <a:buNone/>
            </a:pPr>
            <a:endParaRPr lang="fr-FR" dirty="0"/>
          </a:p>
        </p:txBody>
      </p:sp>
      <p:sp>
        <p:nvSpPr>
          <p:cNvPr id="5" name="ZoneTexte 4"/>
          <p:cNvSpPr txBox="1"/>
          <p:nvPr/>
        </p:nvSpPr>
        <p:spPr>
          <a:xfrm>
            <a:off x="2854036" y="526132"/>
            <a:ext cx="4793673" cy="769441"/>
          </a:xfrm>
          <a:prstGeom prst="rect">
            <a:avLst/>
          </a:prstGeom>
          <a:noFill/>
        </p:spPr>
        <p:txBody>
          <a:bodyPr wrap="square" rtlCol="0">
            <a:spAutoFit/>
          </a:bodyPr>
          <a:lstStyle/>
          <a:p>
            <a:r>
              <a:rPr lang="fr-FR" sz="4400" b="1" dirty="0" smtClean="0">
                <a:solidFill>
                  <a:schemeClr val="tx2"/>
                </a:solidFill>
                <a:latin typeface="+mj-lt"/>
                <a:ea typeface="+mj-ea"/>
                <a:cs typeface="+mj-cs"/>
              </a:rPr>
              <a:t>La demi-pension</a:t>
            </a:r>
            <a:endParaRPr lang="fr-FR" sz="4400" b="1" dirty="0">
              <a:solidFill>
                <a:schemeClr val="tx2"/>
              </a:solidFill>
              <a:latin typeface="+mj-lt"/>
              <a:ea typeface="+mj-ea"/>
              <a:cs typeface="+mj-cs"/>
            </a:endParaRPr>
          </a:p>
        </p:txBody>
      </p:sp>
      <p:pic>
        <p:nvPicPr>
          <p:cNvPr id="6" name="Image 5"/>
          <p:cNvPicPr>
            <a:picLocks noChangeAspect="1"/>
          </p:cNvPicPr>
          <p:nvPr/>
        </p:nvPicPr>
        <p:blipFill>
          <a:blip r:embed="rId2"/>
          <a:stretch>
            <a:fillRect/>
          </a:stretch>
        </p:blipFill>
        <p:spPr>
          <a:xfrm>
            <a:off x="1103622" y="526132"/>
            <a:ext cx="1117845" cy="901922"/>
          </a:xfrm>
          <a:prstGeom prst="rect">
            <a:avLst/>
          </a:prstGeom>
        </p:spPr>
      </p:pic>
      <p:pic>
        <p:nvPicPr>
          <p:cNvPr id="7" name="Image 6"/>
          <p:cNvPicPr>
            <a:picLocks noChangeAspect="1"/>
          </p:cNvPicPr>
          <p:nvPr/>
        </p:nvPicPr>
        <p:blipFill>
          <a:blip r:embed="rId3"/>
          <a:stretch>
            <a:fillRect/>
          </a:stretch>
        </p:blipFill>
        <p:spPr>
          <a:xfrm>
            <a:off x="3129088" y="1403599"/>
            <a:ext cx="710708" cy="720511"/>
          </a:xfrm>
          <a:prstGeom prst="rect">
            <a:avLst/>
          </a:prstGeom>
        </p:spPr>
      </p:pic>
      <p:pic>
        <p:nvPicPr>
          <p:cNvPr id="8" name="Image 7"/>
          <p:cNvPicPr>
            <a:picLocks noChangeAspect="1"/>
          </p:cNvPicPr>
          <p:nvPr/>
        </p:nvPicPr>
        <p:blipFill>
          <a:blip r:embed="rId4"/>
          <a:stretch>
            <a:fillRect/>
          </a:stretch>
        </p:blipFill>
        <p:spPr>
          <a:xfrm>
            <a:off x="2087566" y="1328097"/>
            <a:ext cx="798645" cy="768163"/>
          </a:xfrm>
          <a:prstGeom prst="rect">
            <a:avLst/>
          </a:prstGeom>
        </p:spPr>
      </p:pic>
      <p:pic>
        <p:nvPicPr>
          <p:cNvPr id="9" name="Image 8"/>
          <p:cNvPicPr>
            <a:picLocks noChangeAspect="1"/>
          </p:cNvPicPr>
          <p:nvPr/>
        </p:nvPicPr>
        <p:blipFill>
          <a:blip r:embed="rId5"/>
          <a:stretch>
            <a:fillRect/>
          </a:stretch>
        </p:blipFill>
        <p:spPr>
          <a:xfrm>
            <a:off x="5015109" y="1343705"/>
            <a:ext cx="937042" cy="736945"/>
          </a:xfrm>
          <a:prstGeom prst="rect">
            <a:avLst/>
          </a:prstGeom>
        </p:spPr>
      </p:pic>
      <p:pic>
        <p:nvPicPr>
          <p:cNvPr id="10" name="Image 9"/>
          <p:cNvPicPr>
            <a:picLocks noChangeAspect="1"/>
          </p:cNvPicPr>
          <p:nvPr/>
        </p:nvPicPr>
        <p:blipFill>
          <a:blip r:embed="rId4"/>
          <a:stretch>
            <a:fillRect/>
          </a:stretch>
        </p:blipFill>
        <p:spPr>
          <a:xfrm>
            <a:off x="7282404" y="1330673"/>
            <a:ext cx="798645" cy="768163"/>
          </a:xfrm>
          <a:prstGeom prst="rect">
            <a:avLst/>
          </a:prstGeom>
        </p:spPr>
      </p:pic>
      <p:pic>
        <p:nvPicPr>
          <p:cNvPr id="11" name="Image 10"/>
          <p:cNvPicPr>
            <a:picLocks noChangeAspect="1"/>
          </p:cNvPicPr>
          <p:nvPr/>
        </p:nvPicPr>
        <p:blipFill>
          <a:blip r:embed="rId3"/>
          <a:stretch>
            <a:fillRect/>
          </a:stretch>
        </p:blipFill>
        <p:spPr>
          <a:xfrm>
            <a:off x="8645382" y="1377051"/>
            <a:ext cx="765920" cy="776484"/>
          </a:xfrm>
          <a:prstGeom prst="rect">
            <a:avLst/>
          </a:prstGeom>
        </p:spPr>
      </p:pic>
    </p:spTree>
    <p:extLst>
      <p:ext uri="{BB962C8B-B14F-4D97-AF65-F5344CB8AC3E}">
        <p14:creationId xmlns:p14="http://schemas.microsoft.com/office/powerpoint/2010/main" val="2621325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AC95D86E-142C-0C49-946E-75778BC77EEF}"/>
              </a:ext>
            </a:extLst>
          </p:cNvPr>
          <p:cNvSpPr txBox="1">
            <a:spLocks/>
          </p:cNvSpPr>
          <p:nvPr/>
        </p:nvSpPr>
        <p:spPr>
          <a:xfrm>
            <a:off x="838200" y="1256764"/>
            <a:ext cx="8835850" cy="4598914"/>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0"/>
              </a:spcBef>
              <a:buNone/>
            </a:pPr>
            <a:endParaRPr lang="fr-FR" sz="3200" dirty="0"/>
          </a:p>
          <a:p>
            <a:pPr algn="just">
              <a:lnSpc>
                <a:spcPct val="120000"/>
              </a:lnSpc>
              <a:spcBef>
                <a:spcPts val="0"/>
              </a:spcBef>
            </a:pPr>
            <a:r>
              <a:rPr lang="fr-FR" sz="8000" dirty="0">
                <a:latin typeface="Times New Roman" panose="02020603050405020304" pitchFamily="18" charset="0"/>
                <a:cs typeface="Times New Roman" panose="02020603050405020304" pitchFamily="18" charset="0"/>
              </a:rPr>
              <a:t>En rentrant dans la salle, </a:t>
            </a:r>
            <a:r>
              <a:rPr lang="fr-FR" sz="8000" dirty="0" smtClean="0">
                <a:latin typeface="Times New Roman" panose="02020603050405020304" pitchFamily="18" charset="0"/>
                <a:cs typeface="Times New Roman" panose="02020603050405020304" pitchFamily="18" charset="0"/>
              </a:rPr>
              <a:t>les professeurs se désinfectent </a:t>
            </a:r>
            <a:r>
              <a:rPr lang="fr-FR" sz="8000" dirty="0">
                <a:latin typeface="Times New Roman" panose="02020603050405020304" pitchFamily="18" charset="0"/>
                <a:cs typeface="Times New Roman" panose="02020603050405020304" pitchFamily="18" charset="0"/>
              </a:rPr>
              <a:t>les </a:t>
            </a:r>
            <a:r>
              <a:rPr lang="fr-FR" sz="8000" dirty="0" smtClean="0">
                <a:latin typeface="Times New Roman" panose="02020603050405020304" pitchFamily="18" charset="0"/>
                <a:cs typeface="Times New Roman" panose="02020603050405020304" pitchFamily="18" charset="0"/>
              </a:rPr>
              <a:t>mains</a:t>
            </a:r>
            <a:r>
              <a:rPr lang="fr-FR" sz="8000" dirty="0">
                <a:latin typeface="Times New Roman" panose="02020603050405020304" pitchFamily="18" charset="0"/>
                <a:cs typeface="Times New Roman" panose="02020603050405020304" pitchFamily="18" charset="0"/>
              </a:rPr>
              <a:t> </a:t>
            </a:r>
            <a:r>
              <a:rPr lang="fr-FR" sz="8000" dirty="0" smtClean="0">
                <a:latin typeface="Times New Roman" panose="02020603050405020304" pitchFamily="18" charset="0"/>
                <a:cs typeface="Times New Roman" panose="02020603050405020304" pitchFamily="18" charset="0"/>
              </a:rPr>
              <a:t>ainsi que celles des élèves</a:t>
            </a:r>
          </a:p>
          <a:p>
            <a:pPr marL="0" indent="0" algn="just">
              <a:lnSpc>
                <a:spcPct val="120000"/>
              </a:lnSpc>
              <a:spcBef>
                <a:spcPts val="0"/>
              </a:spcBef>
              <a:buNone/>
            </a:pPr>
            <a:endParaRPr lang="fr-FR" sz="3200" dirty="0" smtClean="0">
              <a:latin typeface="Times New Roman" panose="02020603050405020304" pitchFamily="18" charset="0"/>
              <a:cs typeface="Times New Roman" panose="02020603050405020304" pitchFamily="18" charset="0"/>
            </a:endParaRPr>
          </a:p>
          <a:p>
            <a:pPr algn="just">
              <a:lnSpc>
                <a:spcPct val="120000"/>
              </a:lnSpc>
              <a:spcBef>
                <a:spcPts val="0"/>
              </a:spcBef>
            </a:pPr>
            <a:r>
              <a:rPr lang="fr-FR" sz="8000" dirty="0" smtClean="0">
                <a:latin typeface="Times New Roman" panose="02020603050405020304" pitchFamily="18" charset="0"/>
                <a:cs typeface="Times New Roman" panose="02020603050405020304" pitchFamily="18" charset="0"/>
              </a:rPr>
              <a:t>Les </a:t>
            </a:r>
            <a:r>
              <a:rPr lang="fr-FR" sz="8000" dirty="0">
                <a:latin typeface="Times New Roman" panose="02020603050405020304" pitchFamily="18" charset="0"/>
                <a:cs typeface="Times New Roman" panose="02020603050405020304" pitchFamily="18" charset="0"/>
              </a:rPr>
              <a:t>cours </a:t>
            </a:r>
            <a:r>
              <a:rPr lang="fr-FR" sz="8000" dirty="0" smtClean="0">
                <a:latin typeface="Times New Roman" panose="02020603050405020304" pitchFamily="18" charset="0"/>
                <a:cs typeface="Times New Roman" panose="02020603050405020304" pitchFamily="18" charset="0"/>
              </a:rPr>
              <a:t>peuvent continuer à se faire portes ouvertes.</a:t>
            </a:r>
          </a:p>
          <a:p>
            <a:pPr algn="just">
              <a:lnSpc>
                <a:spcPct val="120000"/>
              </a:lnSpc>
              <a:spcBef>
                <a:spcPts val="0"/>
              </a:spcBef>
            </a:pPr>
            <a:endParaRPr lang="fr-FR" sz="3200" dirty="0" smtClean="0">
              <a:latin typeface="Times New Roman" panose="02020603050405020304" pitchFamily="18" charset="0"/>
              <a:cs typeface="Times New Roman" panose="02020603050405020304" pitchFamily="18" charset="0"/>
            </a:endParaRPr>
          </a:p>
          <a:p>
            <a:pPr algn="just">
              <a:lnSpc>
                <a:spcPct val="120000"/>
              </a:lnSpc>
              <a:spcBef>
                <a:spcPts val="0"/>
              </a:spcBef>
            </a:pPr>
            <a:r>
              <a:rPr lang="fr-FR" sz="8000" dirty="0" smtClean="0">
                <a:latin typeface="Times New Roman" panose="02020603050405020304" pitchFamily="18" charset="0"/>
                <a:cs typeface="Times New Roman" panose="02020603050405020304" pitchFamily="18" charset="0"/>
              </a:rPr>
              <a:t>Les élèves ne laissent plus leurs sacs dans les salles lorsqu’ils sortent sauf s’ils reviennent dans la même salle après la récréation ou la pause méridienne.</a:t>
            </a:r>
          </a:p>
          <a:p>
            <a:pPr marL="0" indent="0" algn="just">
              <a:lnSpc>
                <a:spcPct val="120000"/>
              </a:lnSpc>
              <a:spcBef>
                <a:spcPts val="0"/>
              </a:spcBef>
              <a:buNone/>
            </a:pPr>
            <a:endParaRPr lang="fr-FR" sz="3200" dirty="0" smtClean="0">
              <a:latin typeface="Times New Roman" panose="02020603050405020304" pitchFamily="18" charset="0"/>
              <a:cs typeface="Times New Roman" panose="02020603050405020304" pitchFamily="18" charset="0"/>
            </a:endParaRPr>
          </a:p>
          <a:p>
            <a:pPr algn="just">
              <a:lnSpc>
                <a:spcPct val="120000"/>
              </a:lnSpc>
              <a:spcBef>
                <a:spcPts val="0"/>
              </a:spcBef>
            </a:pPr>
            <a:r>
              <a:rPr lang="fr-FR" sz="8000" dirty="0" smtClean="0">
                <a:latin typeface="Times New Roman" panose="02020603050405020304" pitchFamily="18" charset="0"/>
                <a:cs typeface="Times New Roman" panose="02020603050405020304" pitchFamily="18" charset="0"/>
              </a:rPr>
              <a:t>Les casiers sont utilisés.</a:t>
            </a:r>
            <a:endParaRPr lang="fr-FR" sz="80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fr-FR" sz="3200" dirty="0">
              <a:latin typeface="Times New Roman" panose="02020603050405020304" pitchFamily="18" charset="0"/>
              <a:cs typeface="Times New Roman" panose="02020603050405020304" pitchFamily="18" charset="0"/>
            </a:endParaRPr>
          </a:p>
          <a:p>
            <a:pPr algn="just">
              <a:lnSpc>
                <a:spcPct val="120000"/>
              </a:lnSpc>
              <a:spcBef>
                <a:spcPts val="0"/>
              </a:spcBef>
            </a:pPr>
            <a:r>
              <a:rPr lang="fr-FR" sz="8000" dirty="0" smtClean="0">
                <a:latin typeface="Times New Roman" panose="02020603050405020304" pitchFamily="18" charset="0"/>
                <a:cs typeface="Times New Roman" panose="02020603050405020304" pitchFamily="18" charset="0"/>
              </a:rPr>
              <a:t>Au moment des récréations, </a:t>
            </a:r>
            <a:r>
              <a:rPr lang="fr-FR" sz="8000" dirty="0" smtClean="0">
                <a:latin typeface="Times New Roman" panose="02020603050405020304" pitchFamily="18" charset="0"/>
                <a:cs typeface="Times New Roman" panose="02020603050405020304" pitchFamily="18" charset="0"/>
              </a:rPr>
              <a:t>les </a:t>
            </a:r>
            <a:r>
              <a:rPr lang="fr-FR" sz="8000" dirty="0">
                <a:latin typeface="Times New Roman" panose="02020603050405020304" pitchFamily="18" charset="0"/>
                <a:cs typeface="Times New Roman" panose="02020603050405020304" pitchFamily="18" charset="0"/>
              </a:rPr>
              <a:t>fenêtres </a:t>
            </a:r>
            <a:r>
              <a:rPr lang="fr-FR" sz="8000" dirty="0" smtClean="0">
                <a:latin typeface="Times New Roman" panose="02020603050405020304" pitchFamily="18" charset="0"/>
                <a:cs typeface="Times New Roman" panose="02020603050405020304" pitchFamily="18" charset="0"/>
              </a:rPr>
              <a:t>sont laissées ouvertes si la </a:t>
            </a:r>
            <a:r>
              <a:rPr lang="fr-FR" sz="8000" dirty="0" smtClean="0">
                <a:latin typeface="Times New Roman" panose="02020603050405020304" pitchFamily="18" charset="0"/>
                <a:cs typeface="Times New Roman" panose="02020603050405020304" pitchFamily="18" charset="0"/>
              </a:rPr>
              <a:t>météo le permet</a:t>
            </a:r>
            <a:r>
              <a:rPr lang="fr-FR" sz="8000" dirty="0" smtClean="0">
                <a:latin typeface="Times New Roman" panose="02020603050405020304" pitchFamily="18" charset="0"/>
                <a:cs typeface="Times New Roman" panose="02020603050405020304" pitchFamily="18" charset="0"/>
              </a:rPr>
              <a:t>. Le système de ventilation de l’établissement fonctionnent en permanence et de façon accrue en dehors du temps de cours.</a:t>
            </a:r>
            <a:endParaRPr lang="fr-FR" sz="8000" dirty="0" smtClean="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fr-FR" sz="3200" dirty="0" smtClean="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fr-FR" sz="3200" dirty="0" smtClean="0"/>
          </a:p>
          <a:p>
            <a:pPr marL="0" indent="0" algn="just">
              <a:lnSpc>
                <a:spcPct val="120000"/>
              </a:lnSpc>
              <a:spcBef>
                <a:spcPts val="0"/>
              </a:spcBef>
              <a:buNone/>
            </a:pPr>
            <a:endParaRPr lang="fr-FR" sz="8000" dirty="0" smtClean="0"/>
          </a:p>
          <a:p>
            <a:pPr algn="just">
              <a:lnSpc>
                <a:spcPct val="120000"/>
              </a:lnSpc>
              <a:spcBef>
                <a:spcPts val="0"/>
              </a:spcBef>
            </a:pPr>
            <a:endParaRPr lang="fr-FR" sz="8000" dirty="0" smtClean="0"/>
          </a:p>
          <a:p>
            <a:pPr algn="just">
              <a:lnSpc>
                <a:spcPct val="120000"/>
              </a:lnSpc>
              <a:spcBef>
                <a:spcPts val="0"/>
              </a:spcBef>
            </a:pPr>
            <a:endParaRPr lang="fr-FR" sz="8000" dirty="0"/>
          </a:p>
          <a:p>
            <a:pPr marL="0" indent="0" algn="just">
              <a:lnSpc>
                <a:spcPct val="120000"/>
              </a:lnSpc>
              <a:spcBef>
                <a:spcPts val="0"/>
              </a:spcBef>
              <a:buNone/>
            </a:pPr>
            <a:endParaRPr lang="fr-FR" sz="8000" dirty="0"/>
          </a:p>
          <a:p>
            <a:pPr marL="0" indent="0" algn="just">
              <a:lnSpc>
                <a:spcPct val="120000"/>
              </a:lnSpc>
              <a:spcBef>
                <a:spcPts val="0"/>
              </a:spcBef>
              <a:buNone/>
            </a:pPr>
            <a:endParaRPr lang="fr-FR" sz="8000" dirty="0"/>
          </a:p>
          <a:p>
            <a:pPr marL="0" indent="0" algn="just">
              <a:lnSpc>
                <a:spcPct val="120000"/>
              </a:lnSpc>
              <a:spcBef>
                <a:spcPts val="0"/>
              </a:spcBef>
              <a:buNone/>
            </a:pPr>
            <a:endParaRPr lang="fr-FR" sz="8000" dirty="0"/>
          </a:p>
          <a:p>
            <a:pPr marL="0" indent="0" algn="just">
              <a:buNone/>
            </a:pPr>
            <a:endParaRPr lang="fr-FR" sz="8000" dirty="0"/>
          </a:p>
        </p:txBody>
      </p:sp>
      <p:sp>
        <p:nvSpPr>
          <p:cNvPr id="5" name="Titre 4">
            <a:extLst>
              <a:ext uri="{FF2B5EF4-FFF2-40B4-BE49-F238E27FC236}">
                <a16:creationId xmlns:a16="http://schemas.microsoft.com/office/drawing/2014/main" id="{2868599C-287E-AF44-9A56-058772A03A37}"/>
              </a:ext>
            </a:extLst>
          </p:cNvPr>
          <p:cNvSpPr>
            <a:spLocks noGrp="1"/>
          </p:cNvSpPr>
          <p:nvPr>
            <p:ph type="title"/>
          </p:nvPr>
        </p:nvSpPr>
        <p:spPr>
          <a:xfrm>
            <a:off x="1099457" y="137319"/>
            <a:ext cx="10515600" cy="829194"/>
          </a:xfrm>
        </p:spPr>
        <p:txBody>
          <a:bodyPr>
            <a:normAutofit fontScale="90000"/>
          </a:bodyPr>
          <a:lstStyle/>
          <a:p>
            <a:r>
              <a:rPr lang="fr-FR" dirty="0">
                <a:solidFill>
                  <a:srgbClr val="44546A"/>
                </a:solidFill>
              </a:rPr>
              <a:t>ATTENTION : Ce qui </a:t>
            </a:r>
            <a:r>
              <a:rPr lang="fr-FR" dirty="0" smtClean="0">
                <a:solidFill>
                  <a:srgbClr val="44546A"/>
                </a:solidFill>
              </a:rPr>
              <a:t>change </a:t>
            </a:r>
            <a:r>
              <a:rPr lang="fr-FR" dirty="0">
                <a:solidFill>
                  <a:srgbClr val="44546A"/>
                </a:solidFill>
              </a:rPr>
              <a:t>ou </a:t>
            </a:r>
            <a:r>
              <a:rPr lang="fr-FR" dirty="0" smtClean="0">
                <a:solidFill>
                  <a:srgbClr val="44546A"/>
                </a:solidFill>
              </a:rPr>
              <a:t>pas en classe </a:t>
            </a:r>
            <a:r>
              <a:rPr lang="fr-FR" dirty="0">
                <a:solidFill>
                  <a:srgbClr val="44546A"/>
                </a:solidFill>
              </a:rPr>
              <a:t>…</a:t>
            </a:r>
            <a:endParaRPr lang="fr-FR" dirty="0">
              <a:solidFill>
                <a:schemeClr val="tx2"/>
              </a:solidFill>
            </a:endParaRPr>
          </a:p>
        </p:txBody>
      </p:sp>
      <p:grpSp>
        <p:nvGrpSpPr>
          <p:cNvPr id="6" name="Groupe 5">
            <a:extLst>
              <a:ext uri="{FF2B5EF4-FFF2-40B4-BE49-F238E27FC236}">
                <a16:creationId xmlns:a16="http://schemas.microsoft.com/office/drawing/2014/main" id="{D4F300CC-2D41-724C-8B3F-66433B9BE286}"/>
              </a:ext>
            </a:extLst>
          </p:cNvPr>
          <p:cNvGrpSpPr/>
          <p:nvPr/>
        </p:nvGrpSpPr>
        <p:grpSpPr>
          <a:xfrm>
            <a:off x="9848172" y="1572426"/>
            <a:ext cx="1587619" cy="952125"/>
            <a:chOff x="1018723" y="4102730"/>
            <a:chExt cx="4613952" cy="2743590"/>
          </a:xfrm>
        </p:grpSpPr>
        <p:pic>
          <p:nvPicPr>
            <p:cNvPr id="7" name="Image 6">
              <a:extLst>
                <a:ext uri="{FF2B5EF4-FFF2-40B4-BE49-F238E27FC236}">
                  <a16:creationId xmlns:a16="http://schemas.microsoft.com/office/drawing/2014/main" id="{490F0193-9F35-144C-9B2A-E95F54A36C8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279496" y="4396266"/>
              <a:ext cx="1001268" cy="1550448"/>
            </a:xfrm>
            <a:prstGeom prst="rect">
              <a:avLst/>
            </a:prstGeom>
          </p:spPr>
        </p:pic>
        <p:pic>
          <p:nvPicPr>
            <p:cNvPr id="8" name="Image 7">
              <a:extLst>
                <a:ext uri="{FF2B5EF4-FFF2-40B4-BE49-F238E27FC236}">
                  <a16:creationId xmlns:a16="http://schemas.microsoft.com/office/drawing/2014/main" id="{C1B6EE35-9A07-9948-8EA1-205BC1E98BD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78724" y="4311293"/>
              <a:ext cx="1451310" cy="1064847"/>
            </a:xfrm>
            <a:prstGeom prst="rect">
              <a:avLst/>
            </a:prstGeom>
          </p:spPr>
        </p:pic>
        <p:pic>
          <p:nvPicPr>
            <p:cNvPr id="9" name="Image 8">
              <a:extLst>
                <a:ext uri="{FF2B5EF4-FFF2-40B4-BE49-F238E27FC236}">
                  <a16:creationId xmlns:a16="http://schemas.microsoft.com/office/drawing/2014/main" id="{78BBF912-6E93-9040-8175-96D97F7B7F3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046829" y="5388200"/>
              <a:ext cx="2576059" cy="1458120"/>
            </a:xfrm>
            <a:prstGeom prst="rect">
              <a:avLst/>
            </a:prstGeom>
          </p:spPr>
        </p:pic>
        <p:sp>
          <p:nvSpPr>
            <p:cNvPr id="10" name="Rectangle : coins arrondis 13">
              <a:extLst>
                <a:ext uri="{FF2B5EF4-FFF2-40B4-BE49-F238E27FC236}">
                  <a16:creationId xmlns:a16="http://schemas.microsoft.com/office/drawing/2014/main" id="{8AB1D0B9-F470-044C-9EA4-397CD7D629D2}"/>
                </a:ext>
              </a:extLst>
            </p:cNvPr>
            <p:cNvSpPr/>
            <p:nvPr/>
          </p:nvSpPr>
          <p:spPr>
            <a:xfrm>
              <a:off x="1018723" y="4102730"/>
              <a:ext cx="4613952" cy="2722320"/>
            </a:xfrm>
            <a:prstGeom prst="roundRect">
              <a:avLst/>
            </a:prstGeom>
            <a:solidFill>
              <a:srgbClr val="FF2600">
                <a:alpha val="1921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1" name="Groupe 36">
              <a:extLst>
                <a:ext uri="{FF2B5EF4-FFF2-40B4-BE49-F238E27FC236}">
                  <a16:creationId xmlns:a16="http://schemas.microsoft.com/office/drawing/2014/main" id="{01EF0C86-3B64-714B-8EF9-F618A74B159B}"/>
                </a:ext>
              </a:extLst>
            </p:cNvPr>
            <p:cNvGrpSpPr/>
            <p:nvPr/>
          </p:nvGrpSpPr>
          <p:grpSpPr>
            <a:xfrm>
              <a:off x="2648983" y="4110418"/>
              <a:ext cx="1631717" cy="1444166"/>
              <a:chOff x="1235856" y="2102865"/>
              <a:chExt cx="1631717" cy="1444166"/>
            </a:xfrm>
          </p:grpSpPr>
          <p:sp>
            <p:nvSpPr>
              <p:cNvPr id="12" name="Rectangle 11">
                <a:extLst>
                  <a:ext uri="{FF2B5EF4-FFF2-40B4-BE49-F238E27FC236}">
                    <a16:creationId xmlns:a16="http://schemas.microsoft.com/office/drawing/2014/main" id="{BCFA35B6-2DDB-2A40-9AF6-AEF312896E13}"/>
                  </a:ext>
                </a:extLst>
              </p:cNvPr>
              <p:cNvSpPr/>
              <p:nvPr/>
            </p:nvSpPr>
            <p:spPr>
              <a:xfrm>
                <a:off x="1235856" y="2181884"/>
                <a:ext cx="1631717" cy="1305984"/>
              </a:xfrm>
              <a:prstGeom prst="rect">
                <a:avLst/>
              </a:prstGeom>
              <a:solidFill>
                <a:srgbClr val="FF2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3" name="Image 12">
                <a:extLst>
                  <a:ext uri="{FF2B5EF4-FFF2-40B4-BE49-F238E27FC236}">
                    <a16:creationId xmlns:a16="http://schemas.microsoft.com/office/drawing/2014/main" id="{3A7C8890-EC1D-A944-8B50-158364BFAAB6}"/>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rot="19471546">
                <a:off x="1936709" y="2102865"/>
                <a:ext cx="645061" cy="1444166"/>
              </a:xfrm>
              <a:prstGeom prst="rect">
                <a:avLst/>
              </a:prstGeom>
            </p:spPr>
          </p:pic>
          <p:pic>
            <p:nvPicPr>
              <p:cNvPr id="14" name="Image 13">
                <a:extLst>
                  <a:ext uri="{FF2B5EF4-FFF2-40B4-BE49-F238E27FC236}">
                    <a16:creationId xmlns:a16="http://schemas.microsoft.com/office/drawing/2014/main" id="{2F631765-177A-B048-B5C1-612A7DF33716}"/>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309655" y="3041658"/>
                <a:ext cx="711181" cy="446210"/>
              </a:xfrm>
              <a:prstGeom prst="rect">
                <a:avLst/>
              </a:prstGeom>
            </p:spPr>
          </p:pic>
        </p:grpSp>
      </p:grpSp>
      <p:pic>
        <p:nvPicPr>
          <p:cNvPr id="15" name="Image 14">
            <a:extLst>
              <a:ext uri="{FF2B5EF4-FFF2-40B4-BE49-F238E27FC236}">
                <a16:creationId xmlns:a16="http://schemas.microsoft.com/office/drawing/2014/main" id="{13E10773-4123-484B-BBC7-675FC20270CD}"/>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l="15093" t="75890" r="68692" b="12894"/>
          <a:stretch/>
        </p:blipFill>
        <p:spPr>
          <a:xfrm>
            <a:off x="10187940" y="2795429"/>
            <a:ext cx="777240" cy="760792"/>
          </a:xfrm>
          <a:prstGeom prst="rect">
            <a:avLst/>
          </a:prstGeom>
        </p:spPr>
      </p:pic>
    </p:spTree>
    <p:extLst>
      <p:ext uri="{BB962C8B-B14F-4D97-AF65-F5344CB8AC3E}">
        <p14:creationId xmlns:p14="http://schemas.microsoft.com/office/powerpoint/2010/main" val="623612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a:extLst>
              <a:ext uri="{FF2B5EF4-FFF2-40B4-BE49-F238E27FC236}">
                <a16:creationId xmlns:a16="http://schemas.microsoft.com/office/drawing/2014/main" id="{AC95D86E-142C-0C49-946E-75778BC77EEF}"/>
              </a:ext>
            </a:extLst>
          </p:cNvPr>
          <p:cNvSpPr txBox="1">
            <a:spLocks/>
          </p:cNvSpPr>
          <p:nvPr/>
        </p:nvSpPr>
        <p:spPr>
          <a:xfrm>
            <a:off x="713509" y="1462881"/>
            <a:ext cx="11078688" cy="50747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r>
              <a:rPr lang="fr-FR" sz="2000" b="1" dirty="0" smtClean="0">
                <a:solidFill>
                  <a:srgbClr val="FF0000"/>
                </a:solidFill>
              </a:rPr>
              <a:t>Lorsque </a:t>
            </a:r>
            <a:r>
              <a:rPr lang="fr-FR" sz="2000" b="1" dirty="0">
                <a:solidFill>
                  <a:srgbClr val="FF0000"/>
                </a:solidFill>
              </a:rPr>
              <a:t>les élèves partent déjeuner, leur rappeler de se munir du 2ème masque et du sac pour le masque utilisé le matin</a:t>
            </a:r>
            <a:r>
              <a:rPr lang="fr-FR" sz="2000" b="1" dirty="0" smtClean="0">
                <a:solidFill>
                  <a:srgbClr val="FF0000"/>
                </a:solidFill>
              </a:rPr>
              <a:t>.</a:t>
            </a:r>
          </a:p>
          <a:p>
            <a:pPr algn="just">
              <a:lnSpc>
                <a:spcPct val="100000"/>
              </a:lnSpc>
              <a:spcBef>
                <a:spcPts val="0"/>
              </a:spcBef>
            </a:pPr>
            <a:endParaRPr lang="fr-FR" sz="800" dirty="0"/>
          </a:p>
          <a:p>
            <a:pPr algn="just">
              <a:lnSpc>
                <a:spcPct val="100000"/>
              </a:lnSpc>
              <a:spcBef>
                <a:spcPts val="0"/>
              </a:spcBef>
            </a:pPr>
            <a:r>
              <a:rPr lang="fr-FR" sz="2000" dirty="0"/>
              <a:t>En fin de journée, les élèves sortent de classe progressivement au fur et à mesure de l’appel de leur car. Au passage de la porte, le professeur distribue de la SHA pour le nettoyage des mains</a:t>
            </a:r>
            <a:r>
              <a:rPr lang="fr-FR" sz="2000" dirty="0" smtClean="0"/>
              <a:t>.</a:t>
            </a:r>
          </a:p>
          <a:p>
            <a:pPr marL="0" indent="0" algn="just">
              <a:lnSpc>
                <a:spcPct val="100000"/>
              </a:lnSpc>
              <a:spcBef>
                <a:spcPts val="0"/>
              </a:spcBef>
              <a:buNone/>
            </a:pPr>
            <a:endParaRPr lang="fr-FR" sz="800" b="1" dirty="0" smtClean="0"/>
          </a:p>
          <a:p>
            <a:pPr marL="0" indent="0" algn="just">
              <a:lnSpc>
                <a:spcPct val="100000"/>
              </a:lnSpc>
              <a:spcBef>
                <a:spcPts val="0"/>
              </a:spcBef>
              <a:buNone/>
            </a:pPr>
            <a:endParaRPr lang="fr-FR" sz="800" dirty="0"/>
          </a:p>
          <a:p>
            <a:pPr algn="just">
              <a:lnSpc>
                <a:spcPct val="100000"/>
              </a:lnSpc>
              <a:spcBef>
                <a:spcPts val="0"/>
              </a:spcBef>
            </a:pPr>
            <a:r>
              <a:rPr lang="fr-FR" sz="2000" dirty="0"/>
              <a:t>L</a:t>
            </a:r>
            <a:r>
              <a:rPr lang="fr-FR" sz="2000" b="1" dirty="0" smtClean="0"/>
              <a:t>’accès à la vie scolaire est possible.</a:t>
            </a:r>
            <a:endParaRPr lang="fr-FR" sz="2000" dirty="0"/>
          </a:p>
          <a:p>
            <a:pPr marL="0" indent="0" algn="just">
              <a:lnSpc>
                <a:spcPct val="100000"/>
              </a:lnSpc>
              <a:spcBef>
                <a:spcPts val="0"/>
              </a:spcBef>
              <a:buNone/>
            </a:pPr>
            <a:endParaRPr lang="fr-FR" sz="800" dirty="0"/>
          </a:p>
          <a:p>
            <a:pPr algn="just">
              <a:lnSpc>
                <a:spcPct val="100000"/>
              </a:lnSpc>
              <a:spcBef>
                <a:spcPts val="0"/>
              </a:spcBef>
            </a:pPr>
            <a:r>
              <a:rPr lang="fr-FR" sz="2000" dirty="0" smtClean="0"/>
              <a:t>Pas d’accès libre à </a:t>
            </a:r>
            <a:r>
              <a:rPr lang="fr-FR" sz="2000" b="1" dirty="0" smtClean="0"/>
              <a:t>l’Administration</a:t>
            </a:r>
            <a:r>
              <a:rPr lang="fr-FR" sz="2000" dirty="0" smtClean="0"/>
              <a:t> : utiliser la sonnette installée à la porte en cas de besoin. </a:t>
            </a:r>
          </a:p>
          <a:p>
            <a:pPr algn="just">
              <a:lnSpc>
                <a:spcPct val="100000"/>
              </a:lnSpc>
              <a:spcBef>
                <a:spcPts val="0"/>
              </a:spcBef>
            </a:pPr>
            <a:endParaRPr lang="fr-FR" sz="800" dirty="0"/>
          </a:p>
          <a:p>
            <a:pPr algn="just">
              <a:lnSpc>
                <a:spcPct val="100000"/>
              </a:lnSpc>
              <a:spcBef>
                <a:spcPts val="0"/>
              </a:spcBef>
            </a:pPr>
            <a:r>
              <a:rPr lang="fr-FR" sz="2000" dirty="0" smtClean="0"/>
              <a:t>Il est impératif de garantir la </a:t>
            </a:r>
            <a:r>
              <a:rPr lang="fr-FR" sz="2000" b="1" dirty="0" smtClean="0"/>
              <a:t>sécurité de l’infirmerie</a:t>
            </a:r>
            <a:r>
              <a:rPr lang="fr-FR" sz="2000" dirty="0" smtClean="0"/>
              <a:t>. Pour cela, en cas de suspicion pour un élève ou un personnel, celui-ci sera </a:t>
            </a:r>
            <a:r>
              <a:rPr lang="fr-FR" sz="2000" b="1" dirty="0" smtClean="0"/>
              <a:t>isolé  </a:t>
            </a:r>
            <a:r>
              <a:rPr lang="fr-FR" sz="2000" dirty="0" smtClean="0"/>
              <a:t>pour prise de température et retour au domicile si besoin.</a:t>
            </a:r>
          </a:p>
          <a:p>
            <a:pPr algn="just">
              <a:lnSpc>
                <a:spcPct val="100000"/>
              </a:lnSpc>
              <a:spcBef>
                <a:spcPts val="0"/>
              </a:spcBef>
            </a:pPr>
            <a:endParaRPr lang="fr-FR" sz="800" dirty="0" smtClean="0"/>
          </a:p>
          <a:p>
            <a:pPr algn="just">
              <a:lnSpc>
                <a:spcPct val="100000"/>
              </a:lnSpc>
              <a:spcBef>
                <a:spcPts val="0"/>
              </a:spcBef>
            </a:pPr>
            <a:r>
              <a:rPr lang="fr-FR" sz="2000" dirty="0" smtClean="0"/>
              <a:t>L’accès à l’infirmerie est limité : attendre au niveau de la porte du hall si un élève attend déjà devant la porte de l’infirmerie.</a:t>
            </a:r>
          </a:p>
          <a:p>
            <a:pPr algn="just">
              <a:lnSpc>
                <a:spcPct val="100000"/>
              </a:lnSpc>
              <a:spcBef>
                <a:spcPts val="0"/>
              </a:spcBef>
            </a:pPr>
            <a:endParaRPr lang="fr-FR" sz="500" dirty="0"/>
          </a:p>
        </p:txBody>
      </p:sp>
      <p:sp>
        <p:nvSpPr>
          <p:cNvPr id="5" name="Titre 4">
            <a:extLst>
              <a:ext uri="{FF2B5EF4-FFF2-40B4-BE49-F238E27FC236}">
                <a16:creationId xmlns:a16="http://schemas.microsoft.com/office/drawing/2014/main" id="{2868599C-287E-AF44-9A56-058772A03A37}"/>
              </a:ext>
            </a:extLst>
          </p:cNvPr>
          <p:cNvSpPr>
            <a:spLocks noGrp="1"/>
          </p:cNvSpPr>
          <p:nvPr>
            <p:ph type="title"/>
          </p:nvPr>
        </p:nvSpPr>
        <p:spPr>
          <a:xfrm>
            <a:off x="443345" y="137318"/>
            <a:ext cx="11348852" cy="1325563"/>
          </a:xfrm>
        </p:spPr>
        <p:txBody>
          <a:bodyPr/>
          <a:lstStyle/>
          <a:p>
            <a:r>
              <a:rPr lang="fr-FR" dirty="0" smtClean="0">
                <a:solidFill>
                  <a:schemeClr val="tx2"/>
                </a:solidFill>
              </a:rPr>
              <a:t> ATTENTION : Ce qui change ou pas …</a:t>
            </a:r>
            <a:endParaRPr lang="fr-FR" sz="3200" dirty="0">
              <a:solidFill>
                <a:schemeClr val="tx2"/>
              </a:solidFill>
            </a:endParaRPr>
          </a:p>
        </p:txBody>
      </p:sp>
    </p:spTree>
    <p:extLst>
      <p:ext uri="{BB962C8B-B14F-4D97-AF65-F5344CB8AC3E}">
        <p14:creationId xmlns:p14="http://schemas.microsoft.com/office/powerpoint/2010/main" val="3343267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lnSpc>
                <a:spcPct val="107000"/>
              </a:lnSpc>
              <a:spcAft>
                <a:spcPts val="800"/>
              </a:spcAft>
            </a:pPr>
            <a:r>
              <a:rPr lang="fr-FR" sz="4900" b="1" dirty="0" smtClean="0">
                <a:solidFill>
                  <a:schemeClr val="tx2"/>
                </a:solidFill>
                <a:latin typeface="Calibri" panose="020F0502020204030204" pitchFamily="34" charset="0"/>
                <a:ea typeface="Times New Roman" panose="02020603050405020304" pitchFamily="18" charset="0"/>
                <a:cs typeface="Calibri" panose="020F0502020204030204" pitchFamily="34" charset="0"/>
              </a:rPr>
              <a:t>TESTER - ALERTER - PROTEGER</a:t>
            </a:r>
            <a:r>
              <a:rPr lang="fr-FR" sz="2800" dirty="0">
                <a:latin typeface="Calibri" panose="020F0502020204030204" pitchFamily="34" charset="0"/>
                <a:ea typeface="Calibri" panose="020F0502020204030204" pitchFamily="34" charset="0"/>
                <a:cs typeface="Times New Roman" panose="02020603050405020304" pitchFamily="18" charset="0"/>
              </a:rPr>
              <a:t/>
            </a:r>
            <a:br>
              <a:rPr lang="fr-FR" sz="2800" dirty="0">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Rectangle 2"/>
          <p:cNvSpPr/>
          <p:nvPr/>
        </p:nvSpPr>
        <p:spPr>
          <a:xfrm>
            <a:off x="694592" y="1521069"/>
            <a:ext cx="11139854" cy="4401205"/>
          </a:xfrm>
          <a:prstGeom prst="rect">
            <a:avLst/>
          </a:prstGeom>
        </p:spPr>
        <p:txBody>
          <a:bodyPr wrap="square">
            <a:spAutoFit/>
          </a:bodyPr>
          <a:lstStyle/>
          <a:p>
            <a:r>
              <a:rPr lang="fr-FR" sz="2000" dirty="0">
                <a:solidFill>
                  <a:prstClr val="black"/>
                </a:solidFill>
                <a:latin typeface="Times New Roman" panose="02020603050405020304" pitchFamily="18" charset="0"/>
                <a:ea typeface="Times New Roman" panose="02020603050405020304" pitchFamily="18" charset="0"/>
              </a:rPr>
              <a:t>Dans les collèges, un protocole de contact-</a:t>
            </a:r>
            <a:r>
              <a:rPr lang="fr-FR" sz="2000" dirty="0">
                <a:solidFill>
                  <a:prstClr val="black"/>
                </a:solidFill>
                <a:latin typeface="Times New Roman" panose="02020603050405020304" pitchFamily="18" charset="0"/>
                <a:ea typeface="Times New Roman" panose="02020603050405020304" pitchFamily="18" charset="0"/>
              </a:rPr>
              <a:t>tracing</a:t>
            </a:r>
            <a:r>
              <a:rPr lang="fr-FR" sz="2000" dirty="0">
                <a:solidFill>
                  <a:prstClr val="black"/>
                </a:solidFill>
                <a:latin typeface="Times New Roman" panose="02020603050405020304" pitchFamily="18" charset="0"/>
                <a:ea typeface="Times New Roman" panose="02020603050405020304" pitchFamily="18" charset="0"/>
              </a:rPr>
              <a:t> renforcé sera mis en œuvre pour identifier les élèves ayant eu des contact à risque avec un cas positif</a:t>
            </a:r>
            <a:r>
              <a:rPr lang="fr-FR" sz="2000" dirty="0" smtClean="0">
                <a:solidFill>
                  <a:prstClr val="black"/>
                </a:solidFill>
                <a:latin typeface="Times New Roman" panose="02020603050405020304" pitchFamily="18" charset="0"/>
                <a:ea typeface="Times New Roman" panose="02020603050405020304" pitchFamily="18" charset="0"/>
              </a:rPr>
              <a:t>.</a:t>
            </a:r>
          </a:p>
          <a:p>
            <a:endParaRPr lang="fr-FR" sz="2000" b="1" u="sng" dirty="0" smtClean="0">
              <a:latin typeface="Calibri" panose="020F0502020204030204" pitchFamily="34" charset="0"/>
              <a:ea typeface="Times New Roman" panose="02020603050405020304" pitchFamily="18" charset="0"/>
            </a:endParaRPr>
          </a:p>
          <a:p>
            <a:r>
              <a:rPr lang="fr-FR" sz="2000" b="1" u="sng" dirty="0" smtClean="0">
                <a:latin typeface="Calibri" panose="020F0502020204030204" pitchFamily="34" charset="0"/>
                <a:ea typeface="Times New Roman" panose="02020603050405020304" pitchFamily="18" charset="0"/>
              </a:rPr>
              <a:t>RAPPELS</a:t>
            </a:r>
            <a:r>
              <a:rPr lang="fr-FR" sz="2000" b="1" dirty="0" smtClean="0">
                <a:solidFill>
                  <a:srgbClr val="EEB122"/>
                </a:solidFill>
                <a:latin typeface="Calibri" panose="020F0502020204030204" pitchFamily="34" charset="0"/>
                <a:ea typeface="Times New Roman" panose="02020603050405020304" pitchFamily="18" charset="0"/>
              </a:rPr>
              <a:t> </a:t>
            </a:r>
          </a:p>
          <a:p>
            <a:pPr marL="342900" indent="-342900">
              <a:buFont typeface="Wingdings" panose="05000000000000000000" pitchFamily="2" charset="2"/>
              <a:buChar char="è"/>
            </a:pPr>
            <a:r>
              <a:rPr lang="fr-FR" sz="2000" dirty="0" smtClean="0">
                <a:solidFill>
                  <a:prstClr val="black"/>
                </a:solidFill>
                <a:latin typeface="Times New Roman" panose="02020603050405020304" pitchFamily="18" charset="0"/>
                <a:ea typeface="Times New Roman" panose="02020603050405020304" pitchFamily="18" charset="0"/>
                <a:sym typeface="Wingdings" panose="05000000000000000000" pitchFamily="2" charset="2"/>
              </a:rPr>
              <a:t>Les </a:t>
            </a:r>
            <a:r>
              <a:rPr lang="fr-FR" sz="2000" dirty="0">
                <a:solidFill>
                  <a:prstClr val="black"/>
                </a:solidFill>
                <a:latin typeface="Times New Roman" panose="02020603050405020304" pitchFamily="18" charset="0"/>
                <a:ea typeface="Times New Roman" panose="02020603050405020304" pitchFamily="18" charset="0"/>
                <a:sym typeface="Wingdings" panose="05000000000000000000" pitchFamily="2" charset="2"/>
              </a:rPr>
              <a:t>familles dont l’enfant est cas positif ou identifiés comme contact à risque informent le collège </a:t>
            </a:r>
            <a:r>
              <a:rPr lang="fr-FR" sz="2000" dirty="0" smtClean="0">
                <a:solidFill>
                  <a:prstClr val="black"/>
                </a:solidFill>
                <a:latin typeface="Times New Roman" panose="02020603050405020304" pitchFamily="18" charset="0"/>
                <a:ea typeface="Times New Roman" panose="02020603050405020304" pitchFamily="18" charset="0"/>
                <a:sym typeface="Wingdings" panose="05000000000000000000" pitchFamily="2" charset="2"/>
              </a:rPr>
              <a:t>immédiatement. </a:t>
            </a:r>
          </a:p>
          <a:p>
            <a:pPr marL="342900" indent="-342900">
              <a:buFont typeface="Wingdings" panose="05000000000000000000" pitchFamily="2" charset="2"/>
              <a:buChar char="è"/>
            </a:pPr>
            <a:r>
              <a:rPr lang="fr-FR" sz="2000" dirty="0" smtClean="0">
                <a:solidFill>
                  <a:prstClr val="black"/>
                </a:solidFill>
                <a:latin typeface="Times New Roman" panose="02020603050405020304" pitchFamily="18" charset="0"/>
                <a:ea typeface="Times New Roman" panose="02020603050405020304" pitchFamily="18" charset="0"/>
                <a:sym typeface="Wingdings" panose="05000000000000000000" pitchFamily="2" charset="2"/>
              </a:rPr>
              <a:t>Le </a:t>
            </a:r>
            <a:r>
              <a:rPr lang="fr-FR" sz="2000" dirty="0">
                <a:solidFill>
                  <a:prstClr val="black"/>
                </a:solidFill>
                <a:latin typeface="Times New Roman" panose="02020603050405020304" pitchFamily="18" charset="0"/>
                <a:ea typeface="Times New Roman" panose="02020603050405020304" pitchFamily="18" charset="0"/>
                <a:sym typeface="Wingdings" panose="05000000000000000000" pitchFamily="2" charset="2"/>
              </a:rPr>
              <a:t>collège identifient les contacts à </a:t>
            </a:r>
            <a:r>
              <a:rPr lang="fr-FR" sz="2000" dirty="0" smtClean="0">
                <a:solidFill>
                  <a:prstClr val="black"/>
                </a:solidFill>
                <a:latin typeface="Times New Roman" panose="02020603050405020304" pitchFamily="18" charset="0"/>
                <a:ea typeface="Times New Roman" panose="02020603050405020304" pitchFamily="18" charset="0"/>
                <a:sym typeface="Wingdings" panose="05000000000000000000" pitchFamily="2" charset="2"/>
              </a:rPr>
              <a:t>risque parmi les camarades</a:t>
            </a:r>
            <a:endParaRPr lang="fr-FR" sz="2000" dirty="0">
              <a:solidFill>
                <a:prstClr val="black"/>
              </a:solidFill>
              <a:latin typeface="Times New Roman" panose="02020603050405020304" pitchFamily="18" charset="0"/>
              <a:ea typeface="Times New Roman" panose="02020603050405020304" pitchFamily="18" charset="0"/>
              <a:sym typeface="Wingdings" panose="05000000000000000000" pitchFamily="2" charset="2"/>
            </a:endParaRPr>
          </a:p>
          <a:p>
            <a:pPr marL="342900" lvl="0" indent="-342900">
              <a:buFont typeface="Wingdings" panose="05000000000000000000" pitchFamily="2" charset="2"/>
              <a:buChar char="è"/>
            </a:pPr>
            <a:r>
              <a:rPr lang="fr-FR" sz="2000" b="1" dirty="0" smtClean="0">
                <a:solidFill>
                  <a:srgbClr val="EEB122"/>
                </a:solidFill>
                <a:latin typeface="Calibri" panose="020F0502020204030204" pitchFamily="34" charset="0"/>
                <a:ea typeface="Times New Roman" panose="02020603050405020304" pitchFamily="18" charset="0"/>
              </a:rPr>
              <a:t>Les </a:t>
            </a:r>
            <a:r>
              <a:rPr lang="fr-FR" sz="2000" b="1" dirty="0">
                <a:solidFill>
                  <a:srgbClr val="EEB122"/>
                </a:solidFill>
                <a:latin typeface="Calibri" panose="020F0502020204030204" pitchFamily="34" charset="0"/>
                <a:ea typeface="Times New Roman" panose="02020603050405020304" pitchFamily="18" charset="0"/>
              </a:rPr>
              <a:t>élèves contact à risque ne justifiant pas d'une vaccination complète poursuivront pendant 7 jours leurs apprentissages à distance. Les élèves contact à risque  justifiant d'une vaccination complète poursuivront les cours en présentiel. </a:t>
            </a:r>
            <a:endParaRPr lang="fr-FR" sz="2000" b="1" dirty="0" smtClean="0">
              <a:solidFill>
                <a:srgbClr val="EEB122"/>
              </a:solidFill>
              <a:latin typeface="Calibri" panose="020F0502020204030204" pitchFamily="34" charset="0"/>
              <a:ea typeface="Times New Roman" panose="02020603050405020304" pitchFamily="18" charset="0"/>
            </a:endParaRPr>
          </a:p>
          <a:p>
            <a:pPr marL="342900" lvl="0" indent="-342900">
              <a:buFont typeface="Wingdings" panose="05000000000000000000" pitchFamily="2" charset="2"/>
              <a:buChar char="è"/>
            </a:pPr>
            <a:r>
              <a:rPr lang="fr-FR" sz="2000" dirty="0" smtClean="0">
                <a:latin typeface="Calibri" panose="020F0502020204030204" pitchFamily="34" charset="0"/>
                <a:ea typeface="Times New Roman" panose="02020603050405020304" pitchFamily="18" charset="0"/>
              </a:rPr>
              <a:t>Dans tous les cas, il est demandé aux familles de faire réaliser un premier test immédiatement et un second 7 jours après le dernier contact.</a:t>
            </a:r>
            <a:endParaRPr lang="fr-FR" sz="2000" dirty="0">
              <a:latin typeface="Calibri" panose="020F0502020204030204" pitchFamily="34" charset="0"/>
              <a:ea typeface="Times New Roman" panose="02020603050405020304" pitchFamily="18" charset="0"/>
            </a:endParaRPr>
          </a:p>
          <a:p>
            <a:pPr marL="342900" indent="-342900">
              <a:buFont typeface="Wingdings" panose="05000000000000000000" pitchFamily="2" charset="2"/>
              <a:buChar char="è"/>
            </a:pPr>
            <a:endParaRPr lang="fr-FR" sz="2000" i="1" dirty="0">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endParaRPr>
          </a:p>
          <a:p>
            <a:pPr marL="342900" indent="-342900">
              <a:buFont typeface="Wingdings" panose="05000000000000000000" pitchFamily="2" charset="2"/>
              <a:buChar char="è"/>
            </a:pPr>
            <a:endParaRPr lang="fr-FR"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9876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chemeClr val="tx2"/>
                </a:solidFill>
              </a:rPr>
              <a:t>Les scénarios pour </a:t>
            </a:r>
            <a:r>
              <a:rPr lang="fr-FR" b="1" dirty="0" smtClean="0">
                <a:solidFill>
                  <a:schemeClr val="tx2"/>
                </a:solidFill>
              </a:rPr>
              <a:t>2021-2022</a:t>
            </a:r>
            <a:endParaRPr lang="fr-FR" b="1" dirty="0">
              <a:solidFill>
                <a:schemeClr val="tx2"/>
              </a:solidFill>
            </a:endParaRPr>
          </a:p>
        </p:txBody>
      </p:sp>
      <p:sp>
        <p:nvSpPr>
          <p:cNvPr id="3" name="Espace réservé du contenu 2"/>
          <p:cNvSpPr>
            <a:spLocks noGrp="1"/>
          </p:cNvSpPr>
          <p:nvPr>
            <p:ph idx="1"/>
          </p:nvPr>
        </p:nvSpPr>
        <p:spPr>
          <a:xfrm>
            <a:off x="838200" y="1690688"/>
            <a:ext cx="10515600" cy="4486275"/>
          </a:xfrm>
        </p:spPr>
        <p:txBody>
          <a:bodyPr>
            <a:noAutofit/>
          </a:bodyPr>
          <a:lstStyle/>
          <a:p>
            <a:pPr marL="0" indent="0">
              <a:buNone/>
            </a:pPr>
            <a:r>
              <a:rPr lang="fr-FR" sz="1600" dirty="0">
                <a:latin typeface="Times New Roman" panose="02020603050405020304" pitchFamily="18" charset="0"/>
                <a:ea typeface="Times New Roman" panose="02020603050405020304" pitchFamily="18" charset="0"/>
                <a:cs typeface="Times New Roman" panose="02020603050405020304" pitchFamily="18" charset="0"/>
              </a:rPr>
              <a:t>Afin de mettre en œuvre des mesures proportionnées, le ministère de l’Éducation nationale, de la Jeunesse et des Sports a établi pour la prochaine année scolaire, en lien avec les autorités sanitaires, une graduation comportant quatre </a:t>
            </a:r>
            <a:r>
              <a:rPr lang="fr-FR" sz="1600" dirty="0" smtClean="0">
                <a:latin typeface="Times New Roman" panose="02020603050405020304" pitchFamily="18" charset="0"/>
                <a:ea typeface="Times New Roman" panose="02020603050405020304" pitchFamily="18" charset="0"/>
                <a:cs typeface="Times New Roman" panose="02020603050405020304" pitchFamily="18" charset="0"/>
              </a:rPr>
              <a:t>niveaux.</a:t>
            </a:r>
            <a:endParaRPr lang="fr-F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fr-FR" sz="1600" dirty="0">
                <a:latin typeface="Times New Roman" panose="02020603050405020304" pitchFamily="18" charset="0"/>
                <a:ea typeface="Times New Roman" panose="02020603050405020304" pitchFamily="18" charset="0"/>
                <a:cs typeface="Times New Roman" panose="02020603050405020304" pitchFamily="18" charset="0"/>
              </a:rPr>
              <a:t>L’enseignement en présentiel est privilégié pour tous les élèves et sur l’ensemble du temps scolaire selon les modalités suivantes :</a:t>
            </a:r>
          </a:p>
          <a:p>
            <a:pPr marL="342900" lvl="0" indent="-342900">
              <a:lnSpc>
                <a:spcPct val="107000"/>
              </a:lnSpc>
              <a:spcAft>
                <a:spcPts val="800"/>
              </a:spcAft>
              <a:buSzPts val="1000"/>
              <a:buFont typeface="Symbol" panose="05050102010706020507" pitchFamily="18" charset="2"/>
              <a:buChar char=""/>
              <a:tabLst>
                <a:tab pos="457200" algn="l"/>
              </a:tabLst>
            </a:pPr>
            <a:r>
              <a:rPr lang="fr-FR" sz="1600" b="1" dirty="0">
                <a:solidFill>
                  <a:srgbClr val="70AD47"/>
                </a:solidFill>
                <a:latin typeface="Times New Roman" panose="02020603050405020304" pitchFamily="18" charset="0"/>
                <a:ea typeface="Times New Roman" panose="02020603050405020304" pitchFamily="18" charset="0"/>
                <a:cs typeface="Times New Roman" panose="02020603050405020304" pitchFamily="18" charset="0"/>
              </a:rPr>
              <a:t>niveau 1 / niveau vert :</a:t>
            </a:r>
            <a:r>
              <a:rPr lang="fr-FR" sz="1600" dirty="0">
                <a:latin typeface="Times New Roman" panose="02020603050405020304" pitchFamily="18" charset="0"/>
                <a:ea typeface="Times New Roman" panose="02020603050405020304" pitchFamily="18" charset="0"/>
                <a:cs typeface="Times New Roman" panose="02020603050405020304" pitchFamily="18" charset="0"/>
              </a:rPr>
              <a:t> accueil en présentiel de tous les élèves ;</a:t>
            </a:r>
            <a:endParaRPr lang="fr-FR" sz="1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sz="1600" b="1" dirty="0">
                <a:solidFill>
                  <a:srgbClr val="EEB122"/>
                </a:solidFill>
                <a:latin typeface="Times New Roman" panose="02020603050405020304" pitchFamily="18" charset="0"/>
                <a:ea typeface="Times New Roman" panose="02020603050405020304" pitchFamily="18" charset="0"/>
                <a:cs typeface="Times New Roman" panose="02020603050405020304" pitchFamily="18" charset="0"/>
              </a:rPr>
              <a:t>niveau 2 / niveau jaune </a:t>
            </a:r>
            <a:r>
              <a:rPr lang="fr-FR" sz="1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1600" b="1" dirty="0">
                <a:solidFill>
                  <a:srgbClr val="EEB122"/>
                </a:solidFill>
                <a:latin typeface="Times New Roman" panose="02020603050405020304" pitchFamily="18" charset="0"/>
                <a:ea typeface="Times New Roman" panose="02020603050405020304" pitchFamily="18" charset="0"/>
                <a:cs typeface="Times New Roman" panose="02020603050405020304" pitchFamily="18" charset="0"/>
              </a:rPr>
              <a:t>accueil en présentiel de tous les élèves </a:t>
            </a:r>
            <a:r>
              <a:rPr lang="fr-FR" sz="1600" b="1" dirty="0" smtClean="0">
                <a:solidFill>
                  <a:srgbClr val="EEB122"/>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fr-FR" sz="1600"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Rentrée septembre 2021</a:t>
            </a:r>
            <a:endParaRPr lang="fr-FR" sz="1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sz="1600" b="1" dirty="0">
                <a:solidFill>
                  <a:srgbClr val="EE7443"/>
                </a:solidFill>
                <a:latin typeface="Times New Roman" panose="02020603050405020304" pitchFamily="18" charset="0"/>
                <a:ea typeface="Times New Roman" panose="02020603050405020304" pitchFamily="18" charset="0"/>
                <a:cs typeface="Times New Roman" panose="02020603050405020304" pitchFamily="18" charset="0"/>
              </a:rPr>
              <a:t>niveau 3 / niveau orange </a:t>
            </a:r>
            <a:r>
              <a:rPr lang="fr-FR" sz="16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fr-FR" sz="1600" b="1" dirty="0">
                <a:solidFill>
                  <a:srgbClr val="EEB122"/>
                </a:solidFill>
                <a:latin typeface="Times New Roman" panose="02020603050405020304" pitchFamily="18" charset="0"/>
                <a:ea typeface="Times New Roman" panose="02020603050405020304" pitchFamily="18" charset="0"/>
                <a:cs typeface="Times New Roman" panose="02020603050405020304" pitchFamily="18" charset="0"/>
              </a:rPr>
              <a:t> </a:t>
            </a:r>
            <a:r>
              <a:rPr lang="fr-FR" sz="1600" b="1" dirty="0">
                <a:solidFill>
                  <a:srgbClr val="EE7443"/>
                </a:solidFill>
                <a:latin typeface="Times New Roman" panose="02020603050405020304" pitchFamily="18" charset="0"/>
                <a:ea typeface="Times New Roman" panose="02020603050405020304" pitchFamily="18" charset="0"/>
                <a:cs typeface="Times New Roman" panose="02020603050405020304" pitchFamily="18" charset="0"/>
              </a:rPr>
              <a:t>accueil en présentiel de tous les élèves ; </a:t>
            </a:r>
          </a:p>
          <a:p>
            <a:pPr marL="342900" lvl="0" indent="-342900">
              <a:lnSpc>
                <a:spcPct val="107000"/>
              </a:lnSpc>
              <a:spcAft>
                <a:spcPts val="800"/>
              </a:spcAft>
              <a:buSzPts val="1000"/>
              <a:buFont typeface="Symbol" panose="05050102010706020507" pitchFamily="18" charset="2"/>
              <a:buChar char=""/>
              <a:tabLst>
                <a:tab pos="457200" algn="l"/>
              </a:tabLst>
            </a:pPr>
            <a:r>
              <a:rPr lang="fr-FR" sz="1600" b="1" dirty="0">
                <a:solidFill>
                  <a:srgbClr val="C61932"/>
                </a:solidFill>
                <a:latin typeface="Times New Roman" panose="02020603050405020304" pitchFamily="18" charset="0"/>
                <a:ea typeface="Times New Roman" panose="02020603050405020304" pitchFamily="18" charset="0"/>
                <a:cs typeface="Times New Roman" panose="02020603050405020304" pitchFamily="18" charset="0"/>
              </a:rPr>
              <a:t>niveau 4 / niveau rouge </a:t>
            </a:r>
            <a:r>
              <a:rPr lang="fr-FR" sz="1600" dirty="0">
                <a:solidFill>
                  <a:srgbClr val="C61932"/>
                </a:solidFill>
                <a:latin typeface="Times New Roman" panose="02020603050405020304" pitchFamily="18" charset="0"/>
                <a:ea typeface="Times New Roman" panose="02020603050405020304" pitchFamily="18" charset="0"/>
                <a:cs typeface="Times New Roman" panose="02020603050405020304" pitchFamily="18" charset="0"/>
              </a:rPr>
              <a:t>:</a:t>
            </a:r>
            <a:r>
              <a:rPr lang="fr-FR" sz="1600" dirty="0">
                <a:latin typeface="Times New Roman" panose="02020603050405020304" pitchFamily="18" charset="0"/>
                <a:ea typeface="Times New Roman" panose="02020603050405020304" pitchFamily="18" charset="0"/>
                <a:cs typeface="Times New Roman" panose="02020603050405020304" pitchFamily="18" charset="0"/>
              </a:rPr>
              <a:t> hybridation systématique </a:t>
            </a:r>
            <a:r>
              <a:rPr lang="fr-FR" sz="1600" dirty="0" smtClean="0">
                <a:latin typeface="Times New Roman" panose="02020603050405020304" pitchFamily="18" charset="0"/>
                <a:ea typeface="Times New Roman" panose="02020603050405020304" pitchFamily="18" charset="0"/>
                <a:cs typeface="Times New Roman" panose="02020603050405020304" pitchFamily="18" charset="0"/>
              </a:rPr>
              <a:t>pour </a:t>
            </a:r>
            <a:r>
              <a:rPr lang="fr-FR" sz="1600" dirty="0">
                <a:latin typeface="Times New Roman" panose="02020603050405020304" pitchFamily="18" charset="0"/>
                <a:ea typeface="Times New Roman" panose="02020603050405020304" pitchFamily="18" charset="0"/>
                <a:cs typeface="Times New Roman" panose="02020603050405020304" pitchFamily="18" charset="0"/>
              </a:rPr>
              <a:t>les élèves de 4ème et de 3ème au collège avec une limitation des effectifs à 50 %.</a:t>
            </a:r>
            <a:endParaRPr lang="fr-FR"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fr-FR" sz="1600" i="1" dirty="0">
                <a:latin typeface="Times New Roman" panose="02020603050405020304" pitchFamily="18" charset="0"/>
                <a:ea typeface="Times New Roman" panose="02020603050405020304" pitchFamily="18" charset="0"/>
                <a:cs typeface="Times New Roman" panose="02020603050405020304" pitchFamily="18" charset="0"/>
              </a:rPr>
              <a:t>Une analyse régulière de la situation est assurée par le ministère de l’Éducation nationale, de la Jeunesse et des Sports, sur la base notamment des indicateurs fournis par Santé publique France pour différentes échelles territoriales. En fonction de la situation épidémique, le passage d’un niveau à autre pourra être déclenché au niveau national ou territorial (département, académie, région) afin de garantir une réactivité ainsi qu’une proportionnalité des mesures.</a:t>
            </a:r>
          </a:p>
        </p:txBody>
      </p:sp>
    </p:spTree>
    <p:extLst>
      <p:ext uri="{BB962C8B-B14F-4D97-AF65-F5344CB8AC3E}">
        <p14:creationId xmlns:p14="http://schemas.microsoft.com/office/powerpoint/2010/main" val="3737894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1177636" y="526132"/>
            <a:ext cx="1067034" cy="1003547"/>
          </a:xfrm>
          <a:prstGeom prst="rect">
            <a:avLst/>
          </a:prstGeom>
        </p:spPr>
      </p:pic>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838200" y="1690686"/>
            <a:ext cx="10515600" cy="4737823"/>
          </a:xfrm>
        </p:spPr>
        <p:txBody>
          <a:bodyPr>
            <a:normAutofit/>
          </a:bodyPr>
          <a:lstStyle/>
          <a:p>
            <a:pPr marL="0" indent="0">
              <a:buNone/>
            </a:pPr>
            <a:endParaRPr lang="fr-FR" dirty="0" smtClean="0"/>
          </a:p>
          <a:p>
            <a:pPr>
              <a:lnSpc>
                <a:spcPct val="107000"/>
              </a:lnSpc>
              <a:spcAft>
                <a:spcPts val="800"/>
              </a:spcAft>
            </a:pPr>
            <a:r>
              <a:rPr lang="fr-FR" sz="2200" b="1" dirty="0">
                <a:latin typeface="Times New Roman" panose="02020603050405020304" pitchFamily="18" charset="0"/>
                <a:ea typeface="Times New Roman" panose="02020603050405020304" pitchFamily="18" charset="0"/>
                <a:cs typeface="Times New Roman" panose="02020603050405020304" pitchFamily="18" charset="0"/>
              </a:rPr>
              <a:t>Les parents d’élèves </a:t>
            </a:r>
            <a:r>
              <a:rPr lang="fr-FR" sz="2200" dirty="0">
                <a:latin typeface="Times New Roman" panose="02020603050405020304" pitchFamily="18" charset="0"/>
                <a:ea typeface="Times New Roman" panose="02020603050405020304" pitchFamily="18" charset="0"/>
                <a:cs typeface="Times New Roman" panose="02020603050405020304" pitchFamily="18" charset="0"/>
              </a:rPr>
              <a:t>jouent un rôle essentiel. </a:t>
            </a:r>
            <a:r>
              <a:rPr lang="fr-FR" sz="2200" b="1" dirty="0">
                <a:latin typeface="Times New Roman" panose="02020603050405020304" pitchFamily="18" charset="0"/>
                <a:ea typeface="Times New Roman" panose="02020603050405020304" pitchFamily="18" charset="0"/>
                <a:cs typeface="Times New Roman" panose="02020603050405020304" pitchFamily="18" charset="0"/>
              </a:rPr>
              <a:t>Ils s’engagent à ne pas mettre leurs enfants </a:t>
            </a:r>
            <a:r>
              <a:rPr lang="fr-FR" sz="2200" b="1" dirty="0" smtClean="0">
                <a:latin typeface="Times New Roman" panose="02020603050405020304" pitchFamily="18" charset="0"/>
                <a:ea typeface="Times New Roman" panose="02020603050405020304" pitchFamily="18" charset="0"/>
                <a:cs typeface="Times New Roman" panose="02020603050405020304" pitchFamily="18" charset="0"/>
              </a:rPr>
              <a:t>au </a:t>
            </a:r>
            <a:r>
              <a:rPr lang="fr-FR" sz="2200" b="1" dirty="0">
                <a:latin typeface="Times New Roman" panose="02020603050405020304" pitchFamily="18" charset="0"/>
                <a:ea typeface="Times New Roman" panose="02020603050405020304" pitchFamily="18" charset="0"/>
                <a:cs typeface="Times New Roman" panose="02020603050405020304" pitchFamily="18" charset="0"/>
              </a:rPr>
              <a:t>collège </a:t>
            </a:r>
            <a:r>
              <a:rPr lang="fr-FR" sz="2200" dirty="0" smtClean="0">
                <a:latin typeface="Times New Roman" panose="02020603050405020304" pitchFamily="18" charset="0"/>
                <a:ea typeface="Times New Roman" panose="02020603050405020304" pitchFamily="18" charset="0"/>
                <a:cs typeface="Times New Roman" panose="02020603050405020304" pitchFamily="18" charset="0"/>
              </a:rPr>
              <a:t>en </a:t>
            </a:r>
            <a:r>
              <a:rPr lang="fr-FR" sz="2200" dirty="0">
                <a:latin typeface="Times New Roman" panose="02020603050405020304" pitchFamily="18" charset="0"/>
                <a:ea typeface="Times New Roman" panose="02020603050405020304" pitchFamily="18" charset="0"/>
                <a:cs typeface="Times New Roman" panose="02020603050405020304" pitchFamily="18" charset="0"/>
              </a:rPr>
              <a:t>cas de fièvre (38 °C ou plus) ou en cas d’apparition de symptômes évoquant la COVID-19 chez l’élève ou dans sa famille. De même, les élèves ayant été testés positivement au SARS-Cov2, ou dont un membre du foyer a été testé positivement, ou encore identifiés comme contact à risque ne doivent pas se rendre dans l’école ou l’établissement scolaire (sauf exceptions prévues par les autorités sanitaires pour les contacts à risque). Ils en informent </a:t>
            </a:r>
            <a:r>
              <a:rPr lang="fr-FR" sz="2200" dirty="0" smtClean="0">
                <a:latin typeface="Times New Roman" panose="02020603050405020304" pitchFamily="18" charset="0"/>
                <a:ea typeface="Times New Roman" panose="02020603050405020304" pitchFamily="18" charset="0"/>
                <a:cs typeface="Times New Roman" panose="02020603050405020304" pitchFamily="18" charset="0"/>
              </a:rPr>
              <a:t>le </a:t>
            </a:r>
            <a:r>
              <a:rPr lang="fr-FR" sz="2200" dirty="0">
                <a:latin typeface="Times New Roman" panose="02020603050405020304" pitchFamily="18" charset="0"/>
                <a:ea typeface="Times New Roman" panose="02020603050405020304" pitchFamily="18" charset="0"/>
                <a:cs typeface="Times New Roman" panose="02020603050405020304" pitchFamily="18" charset="0"/>
              </a:rPr>
              <a:t>responsable d’établissement.</a:t>
            </a:r>
            <a:endParaRPr lang="fr-FR" sz="22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fr-FR" sz="2200" b="1" dirty="0">
                <a:latin typeface="Times New Roman" panose="02020603050405020304" pitchFamily="18" charset="0"/>
                <a:ea typeface="Times New Roman" panose="02020603050405020304" pitchFamily="18" charset="0"/>
                <a:cs typeface="Times New Roman" panose="02020603050405020304" pitchFamily="18" charset="0"/>
              </a:rPr>
              <a:t>Les personnels doivent s’appliquer les mêmes règles.</a:t>
            </a:r>
            <a:endParaRPr lang="fr-FR"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fr-FR" dirty="0"/>
          </a:p>
        </p:txBody>
      </p:sp>
      <p:sp>
        <p:nvSpPr>
          <p:cNvPr id="5" name="ZoneTexte 4"/>
          <p:cNvSpPr txBox="1"/>
          <p:nvPr/>
        </p:nvSpPr>
        <p:spPr>
          <a:xfrm>
            <a:off x="2840182" y="526132"/>
            <a:ext cx="5902036" cy="769441"/>
          </a:xfrm>
          <a:prstGeom prst="rect">
            <a:avLst/>
          </a:prstGeom>
          <a:noFill/>
        </p:spPr>
        <p:txBody>
          <a:bodyPr wrap="square" rtlCol="0">
            <a:spAutoFit/>
          </a:bodyPr>
          <a:lstStyle/>
          <a:p>
            <a:r>
              <a:rPr lang="fr-FR" sz="4400" b="1" dirty="0">
                <a:solidFill>
                  <a:schemeClr val="tx2"/>
                </a:solidFill>
                <a:latin typeface="+mj-lt"/>
                <a:ea typeface="+mj-ea"/>
                <a:cs typeface="+mj-cs"/>
              </a:rPr>
              <a:t>Avant</a:t>
            </a:r>
            <a:r>
              <a:rPr lang="fr-FR" dirty="0" smtClean="0"/>
              <a:t> </a:t>
            </a:r>
            <a:r>
              <a:rPr lang="fr-FR" sz="4400" b="1" dirty="0">
                <a:solidFill>
                  <a:schemeClr val="tx2"/>
                </a:solidFill>
                <a:latin typeface="+mj-lt"/>
                <a:ea typeface="+mj-ea"/>
                <a:cs typeface="+mj-cs"/>
              </a:rPr>
              <a:t>de</a:t>
            </a:r>
            <a:r>
              <a:rPr lang="fr-FR" dirty="0" smtClean="0"/>
              <a:t> </a:t>
            </a:r>
            <a:r>
              <a:rPr lang="fr-FR" sz="4400" b="1" dirty="0">
                <a:solidFill>
                  <a:schemeClr val="tx2"/>
                </a:solidFill>
                <a:latin typeface="+mj-lt"/>
                <a:ea typeface="+mj-ea"/>
                <a:cs typeface="+mj-cs"/>
              </a:rPr>
              <a:t>quitter</a:t>
            </a:r>
            <a:r>
              <a:rPr lang="fr-FR" dirty="0" smtClean="0"/>
              <a:t> </a:t>
            </a:r>
            <a:r>
              <a:rPr lang="fr-FR" sz="4400" b="1" dirty="0">
                <a:solidFill>
                  <a:schemeClr val="tx2"/>
                </a:solidFill>
                <a:latin typeface="+mj-lt"/>
                <a:ea typeface="+mj-ea"/>
                <a:cs typeface="+mj-cs"/>
              </a:rPr>
              <a:t>la</a:t>
            </a:r>
            <a:r>
              <a:rPr lang="fr-FR" dirty="0" smtClean="0"/>
              <a:t> </a:t>
            </a:r>
            <a:r>
              <a:rPr lang="fr-FR" sz="4400" b="1" dirty="0">
                <a:solidFill>
                  <a:schemeClr val="tx2"/>
                </a:solidFill>
                <a:latin typeface="+mj-lt"/>
                <a:ea typeface="+mj-ea"/>
                <a:cs typeface="+mj-cs"/>
              </a:rPr>
              <a:t>maison</a:t>
            </a:r>
          </a:p>
        </p:txBody>
      </p:sp>
      <p:pic>
        <p:nvPicPr>
          <p:cNvPr id="7" name="Image 6"/>
          <p:cNvPicPr>
            <a:picLocks noChangeAspect="1"/>
          </p:cNvPicPr>
          <p:nvPr/>
        </p:nvPicPr>
        <p:blipFill>
          <a:blip r:embed="rId3"/>
          <a:stretch>
            <a:fillRect/>
          </a:stretch>
        </p:blipFill>
        <p:spPr>
          <a:xfrm>
            <a:off x="9496145" y="398224"/>
            <a:ext cx="847417" cy="1292464"/>
          </a:xfrm>
          <a:prstGeom prst="rect">
            <a:avLst/>
          </a:prstGeom>
        </p:spPr>
      </p:pic>
    </p:spTree>
    <p:extLst>
      <p:ext uri="{BB962C8B-B14F-4D97-AF65-F5344CB8AC3E}">
        <p14:creationId xmlns:p14="http://schemas.microsoft.com/office/powerpoint/2010/main" val="4265227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80804"/>
            <a:ext cx="10515600" cy="1325563"/>
          </a:xfrm>
        </p:spPr>
        <p:txBody>
          <a:bodyPr/>
          <a:lstStyle/>
          <a:p>
            <a:r>
              <a:rPr lang="fr-FR" dirty="0" smtClean="0"/>
              <a:t>        </a:t>
            </a:r>
            <a:endParaRPr lang="fr-FR" dirty="0"/>
          </a:p>
        </p:txBody>
      </p:sp>
      <p:sp>
        <p:nvSpPr>
          <p:cNvPr id="3" name="Espace réservé du contenu 2"/>
          <p:cNvSpPr>
            <a:spLocks noGrp="1"/>
          </p:cNvSpPr>
          <p:nvPr>
            <p:ph idx="1"/>
          </p:nvPr>
        </p:nvSpPr>
        <p:spPr>
          <a:xfrm>
            <a:off x="997526" y="1640901"/>
            <a:ext cx="10356273" cy="4995426"/>
          </a:xfrm>
        </p:spPr>
        <p:txBody>
          <a:bodyPr>
            <a:normAutofit fontScale="92500"/>
          </a:bodyPr>
          <a:lstStyle/>
          <a:p>
            <a:r>
              <a:rPr lang="fr-FR" sz="3500" dirty="0" smtClean="0">
                <a:solidFill>
                  <a:srgbClr val="FF0000"/>
                </a:solidFill>
                <a:latin typeface="Times New Roman" panose="02020603050405020304" pitchFamily="18" charset="0"/>
                <a:cs typeface="Times New Roman" panose="02020603050405020304" pitchFamily="18" charset="0"/>
              </a:rPr>
              <a:t>Le port du masque obligatoire </a:t>
            </a:r>
            <a:r>
              <a:rPr lang="fr-FR" dirty="0" smtClean="0">
                <a:latin typeface="Times New Roman" panose="02020603050405020304" pitchFamily="18" charset="0"/>
                <a:cs typeface="Times New Roman" panose="02020603050405020304" pitchFamily="18" charset="0"/>
              </a:rPr>
              <a:t>: </a:t>
            </a:r>
          </a:p>
          <a:p>
            <a:r>
              <a:rPr lang="fr-FR" dirty="0" smtClean="0">
                <a:solidFill>
                  <a:srgbClr val="FF0000"/>
                </a:solidFill>
                <a:latin typeface="Times New Roman" panose="02020603050405020304" pitchFamily="18" charset="0"/>
                <a:cs typeface="Times New Roman" panose="02020603050405020304" pitchFamily="18" charset="0"/>
              </a:rPr>
              <a:t>Rappels</a:t>
            </a:r>
            <a:r>
              <a:rPr lang="fr-FR" dirty="0" smtClean="0">
                <a:latin typeface="Times New Roman" panose="02020603050405020304" pitchFamily="18" charset="0"/>
                <a:cs typeface="Times New Roman" panose="02020603050405020304" pitchFamily="18" charset="0"/>
              </a:rPr>
              <a:t>: Les familles fournissent les masques à leur enfant. </a:t>
            </a:r>
          </a:p>
          <a:p>
            <a:r>
              <a:rPr lang="fr-FR" dirty="0" smtClean="0">
                <a:latin typeface="Times New Roman" panose="02020603050405020304" pitchFamily="18" charset="0"/>
                <a:cs typeface="Times New Roman" panose="02020603050405020304" pitchFamily="18" charset="0"/>
              </a:rPr>
              <a:t>Vérifier à la première de cours que tous les élèves ont bien le masque de rechange et le petit sac pour le midi.</a:t>
            </a:r>
          </a:p>
          <a:p>
            <a:pPr marL="0" indent="0" algn="ctr">
              <a:buNone/>
            </a:pPr>
            <a:r>
              <a:rPr lang="fr-FR" b="1" dirty="0" smtClean="0">
                <a:latin typeface="Times New Roman" panose="02020603050405020304" pitchFamily="18" charset="0"/>
                <a:cs typeface="Times New Roman" panose="02020603050405020304" pitchFamily="18" charset="0"/>
              </a:rPr>
              <a:t>Si ce n’est pas le cas le signaler à la vie scolaire à la récréation du matin.</a:t>
            </a:r>
            <a:endParaRPr lang="fr-FR" b="1"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Mme </a:t>
            </a:r>
            <a:r>
              <a:rPr lang="fr-FR" dirty="0" smtClean="0">
                <a:latin typeface="Times New Roman" panose="02020603050405020304" pitchFamily="18" charset="0"/>
                <a:cs typeface="Times New Roman" panose="02020603050405020304" pitchFamily="18" charset="0"/>
              </a:rPr>
              <a:t>Auré</a:t>
            </a:r>
            <a:r>
              <a:rPr lang="fr-FR" dirty="0" smtClean="0">
                <a:latin typeface="Times New Roman" panose="02020603050405020304" pitchFamily="18" charset="0"/>
                <a:cs typeface="Times New Roman" panose="02020603050405020304" pitchFamily="18" charset="0"/>
              </a:rPr>
              <a:t>, infirmière a réalisé une </a:t>
            </a:r>
            <a:r>
              <a:rPr lang="fr-FR" dirty="0">
                <a:latin typeface="Times New Roman" panose="02020603050405020304" pitchFamily="18" charset="0"/>
                <a:cs typeface="Times New Roman" panose="02020603050405020304" pitchFamily="18" charset="0"/>
              </a:rPr>
              <a:t>information sur l’utilisation des masques en classe de </a:t>
            </a:r>
            <a:r>
              <a:rPr lang="fr-FR" dirty="0" smtClean="0">
                <a:latin typeface="Times New Roman" panose="02020603050405020304" pitchFamily="18" charset="0"/>
                <a:cs typeface="Times New Roman" panose="02020603050405020304" pitchFamily="18" charset="0"/>
              </a:rPr>
              <a:t>6</a:t>
            </a:r>
            <a:r>
              <a:rPr lang="fr-FR" baseline="30000" dirty="0" smtClean="0">
                <a:latin typeface="Times New Roman" panose="02020603050405020304" pitchFamily="18" charset="0"/>
                <a:cs typeface="Times New Roman" panose="02020603050405020304" pitchFamily="18" charset="0"/>
              </a:rPr>
              <a:t>E</a:t>
            </a:r>
            <a:r>
              <a:rPr lang="fr-FR" dirty="0" smtClean="0">
                <a:latin typeface="Times New Roman" panose="02020603050405020304" pitchFamily="18" charset="0"/>
                <a:cs typeface="Times New Roman" panose="02020603050405020304" pitchFamily="18" charset="0"/>
              </a:rPr>
              <a:t> , la semaine de </a:t>
            </a:r>
            <a:r>
              <a:rPr lang="fr-FR" dirty="0">
                <a:latin typeface="Times New Roman" panose="02020603050405020304" pitchFamily="18" charset="0"/>
                <a:cs typeface="Times New Roman" panose="02020603050405020304" pitchFamily="18" charset="0"/>
              </a:rPr>
              <a:t>la rentrée.</a:t>
            </a:r>
          </a:p>
          <a:p>
            <a:r>
              <a:rPr lang="fr-FR" dirty="0" smtClean="0">
                <a:latin typeface="Times New Roman" panose="02020603050405020304" pitchFamily="18" charset="0"/>
                <a:cs typeface="Times New Roman" panose="02020603050405020304" pitchFamily="18" charset="0"/>
              </a:rPr>
              <a:t>Les </a:t>
            </a:r>
            <a:r>
              <a:rPr lang="fr-FR" dirty="0">
                <a:latin typeface="Times New Roman" panose="02020603050405020304" pitchFamily="18" charset="0"/>
                <a:cs typeface="Times New Roman" panose="02020603050405020304" pitchFamily="18" charset="0"/>
              </a:rPr>
              <a:t>professeurs principaux des autres </a:t>
            </a:r>
            <a:r>
              <a:rPr lang="fr-FR" dirty="0" smtClean="0">
                <a:latin typeface="Times New Roman" panose="02020603050405020304" pitchFamily="18" charset="0"/>
                <a:cs typeface="Times New Roman" panose="02020603050405020304" pitchFamily="18" charset="0"/>
              </a:rPr>
              <a:t>niveaux ont fait un </a:t>
            </a:r>
            <a:r>
              <a:rPr lang="fr-FR" dirty="0">
                <a:latin typeface="Times New Roman" panose="02020603050405020304" pitchFamily="18" charset="0"/>
                <a:cs typeface="Times New Roman" panose="02020603050405020304" pitchFamily="18" charset="0"/>
              </a:rPr>
              <a:t>rappel le jour de la rentrée</a:t>
            </a:r>
            <a:r>
              <a:rPr lang="fr-FR" dirty="0" smtClean="0">
                <a:latin typeface="Times New Roman" panose="02020603050405020304" pitchFamily="18" charset="0"/>
                <a:cs typeface="Times New Roman" panose="02020603050405020304" pitchFamily="18" charset="0"/>
              </a:rPr>
              <a:t>.</a:t>
            </a:r>
          </a:p>
          <a:p>
            <a:r>
              <a:rPr lang="fr-FR" dirty="0" smtClean="0">
                <a:solidFill>
                  <a:srgbClr val="FF0000"/>
                </a:solidFill>
                <a:latin typeface="Times New Roman" panose="02020603050405020304" pitchFamily="18" charset="0"/>
                <a:cs typeface="Times New Roman" panose="02020603050405020304" pitchFamily="18" charset="0"/>
              </a:rPr>
              <a:t>Toute personne extérieure </a:t>
            </a:r>
            <a:r>
              <a:rPr lang="fr-FR" dirty="0" smtClean="0">
                <a:latin typeface="Times New Roman" panose="02020603050405020304" pitchFamily="18" charset="0"/>
                <a:cs typeface="Times New Roman" panose="02020603050405020304" pitchFamily="18" charset="0"/>
              </a:rPr>
              <a:t>n’est autorisée à entrer qu’avec un masque et  après désinfection des mains.</a:t>
            </a:r>
            <a:endParaRPr lang="fr-FR" dirty="0">
              <a:latin typeface="Times New Roman" panose="02020603050405020304" pitchFamily="18" charset="0"/>
              <a:cs typeface="Times New Roman" panose="02020603050405020304" pitchFamily="18" charset="0"/>
            </a:endParaRPr>
          </a:p>
        </p:txBody>
      </p:sp>
      <p:sp>
        <p:nvSpPr>
          <p:cNvPr id="5" name="ZoneTexte 4"/>
          <p:cNvSpPr txBox="1"/>
          <p:nvPr/>
        </p:nvSpPr>
        <p:spPr>
          <a:xfrm>
            <a:off x="2840181" y="526132"/>
            <a:ext cx="5721927" cy="769441"/>
          </a:xfrm>
          <a:prstGeom prst="rect">
            <a:avLst/>
          </a:prstGeom>
          <a:noFill/>
        </p:spPr>
        <p:txBody>
          <a:bodyPr wrap="square" rtlCol="0">
            <a:spAutoFit/>
          </a:bodyPr>
          <a:lstStyle/>
          <a:p>
            <a:r>
              <a:rPr lang="fr-FR" sz="4400" b="1" dirty="0" smtClean="0">
                <a:solidFill>
                  <a:schemeClr val="tx2"/>
                </a:solidFill>
                <a:latin typeface="+mj-lt"/>
                <a:ea typeface="+mj-ea"/>
                <a:cs typeface="+mj-cs"/>
              </a:rPr>
              <a:t>A l’arrivée au collège</a:t>
            </a:r>
            <a:endParaRPr lang="fr-FR" sz="4400" b="1" dirty="0">
              <a:solidFill>
                <a:schemeClr val="tx2"/>
              </a:solidFill>
              <a:latin typeface="+mj-lt"/>
              <a:ea typeface="+mj-ea"/>
              <a:cs typeface="+mj-cs"/>
            </a:endParaRPr>
          </a:p>
        </p:txBody>
      </p:sp>
      <p:pic>
        <p:nvPicPr>
          <p:cNvPr id="6" name="Image 5"/>
          <p:cNvPicPr>
            <a:picLocks noChangeAspect="1"/>
          </p:cNvPicPr>
          <p:nvPr/>
        </p:nvPicPr>
        <p:blipFill>
          <a:blip r:embed="rId3"/>
          <a:stretch>
            <a:fillRect/>
          </a:stretch>
        </p:blipFill>
        <p:spPr>
          <a:xfrm>
            <a:off x="1103622" y="526132"/>
            <a:ext cx="1117845" cy="901922"/>
          </a:xfrm>
          <a:prstGeom prst="rect">
            <a:avLst/>
          </a:prstGeom>
        </p:spPr>
      </p:pic>
      <p:pic>
        <p:nvPicPr>
          <p:cNvPr id="7" name="Image 6"/>
          <p:cNvPicPr>
            <a:picLocks noChangeAspect="1"/>
          </p:cNvPicPr>
          <p:nvPr/>
        </p:nvPicPr>
        <p:blipFill>
          <a:blip r:embed="rId4"/>
          <a:stretch>
            <a:fillRect/>
          </a:stretch>
        </p:blipFill>
        <p:spPr>
          <a:xfrm>
            <a:off x="8162785" y="527410"/>
            <a:ext cx="936383" cy="900644"/>
          </a:xfrm>
          <a:prstGeom prst="rect">
            <a:avLst/>
          </a:prstGeom>
        </p:spPr>
      </p:pic>
      <p:pic>
        <p:nvPicPr>
          <p:cNvPr id="4" name="Image 3"/>
          <p:cNvPicPr>
            <a:picLocks noChangeAspect="1"/>
          </p:cNvPicPr>
          <p:nvPr/>
        </p:nvPicPr>
        <p:blipFill>
          <a:blip r:embed="rId5"/>
          <a:stretch>
            <a:fillRect/>
          </a:stretch>
        </p:blipFill>
        <p:spPr>
          <a:xfrm>
            <a:off x="9813069" y="537220"/>
            <a:ext cx="826829" cy="879746"/>
          </a:xfrm>
          <a:prstGeom prst="rect">
            <a:avLst/>
          </a:prstGeom>
        </p:spPr>
      </p:pic>
      <p:sp>
        <p:nvSpPr>
          <p:cNvPr id="8" name="ZoneTexte 7"/>
          <p:cNvSpPr txBox="1"/>
          <p:nvPr/>
        </p:nvSpPr>
        <p:spPr>
          <a:xfrm>
            <a:off x="9099166" y="180804"/>
            <a:ext cx="558233" cy="1569660"/>
          </a:xfrm>
          <a:prstGeom prst="rect">
            <a:avLst/>
          </a:prstGeom>
          <a:noFill/>
          <a:ln>
            <a:noFill/>
          </a:ln>
        </p:spPr>
        <p:txBody>
          <a:bodyPr wrap="square" rtlCol="0">
            <a:spAutoFit/>
          </a:bodyPr>
          <a:lstStyle/>
          <a:p>
            <a:r>
              <a:rPr lang="fr-FR" dirty="0" smtClean="0"/>
              <a:t>  </a:t>
            </a:r>
            <a:r>
              <a:rPr lang="fr-FR" sz="6000" dirty="0" smtClean="0"/>
              <a:t>+</a:t>
            </a:r>
          </a:p>
          <a:p>
            <a:endParaRPr lang="fr-FR" dirty="0"/>
          </a:p>
        </p:txBody>
      </p:sp>
    </p:spTree>
    <p:extLst>
      <p:ext uri="{BB962C8B-B14F-4D97-AF65-F5344CB8AC3E}">
        <p14:creationId xmlns:p14="http://schemas.microsoft.com/office/powerpoint/2010/main" val="870077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838200" y="1589060"/>
            <a:ext cx="10515600" cy="4737823"/>
          </a:xfrm>
        </p:spPr>
        <p:txBody>
          <a:bodyPr>
            <a:normAutofit fontScale="85000" lnSpcReduction="20000"/>
          </a:bodyPr>
          <a:lstStyle/>
          <a:p>
            <a:pPr marL="0" indent="0" algn="ctr">
              <a:buNone/>
            </a:pPr>
            <a:r>
              <a:rPr lang="fr-FR" sz="3300" b="1" dirty="0" smtClean="0">
                <a:latin typeface="Times New Roman" panose="02020603050405020304" pitchFamily="18" charset="0"/>
                <a:cs typeface="Times New Roman" panose="02020603050405020304" pitchFamily="18" charset="0"/>
              </a:rPr>
              <a:t>Les attroupements et les croisements limités autant que possible  </a:t>
            </a:r>
          </a:p>
          <a:p>
            <a:pPr marL="342900" lvl="0" indent="-342900">
              <a:lnSpc>
                <a:spcPct val="107000"/>
              </a:lnSpc>
              <a:spcAft>
                <a:spcPts val="800"/>
              </a:spcAft>
              <a:buSzPts val="1000"/>
              <a:buFont typeface="Symbol" panose="05050102010706020507" pitchFamily="18" charset="2"/>
              <a:buChar char=""/>
              <a:tabLst>
                <a:tab pos="457200" algn="l"/>
              </a:tabLst>
            </a:pPr>
            <a:r>
              <a:rPr lang="fr-FR" sz="2400" b="1" dirty="0">
                <a:solidFill>
                  <a:srgbClr val="70AD47"/>
                </a:solidFill>
                <a:latin typeface="Calibri" panose="020F0502020204030204" pitchFamily="34" charset="0"/>
                <a:ea typeface="Times New Roman" panose="02020603050405020304" pitchFamily="18" charset="0"/>
                <a:cs typeface="Calibri" panose="020F0502020204030204" pitchFamily="34" charset="0"/>
              </a:rPr>
              <a:t>niveau 1 / niveau vert </a:t>
            </a:r>
            <a:r>
              <a:rPr lang="fr-FR" dirty="0">
                <a:latin typeface="Times New Roman" panose="02020603050405020304" pitchFamily="18" charset="0"/>
                <a:ea typeface="Times New Roman" panose="02020603050405020304" pitchFamily="18" charset="0"/>
                <a:cs typeface="Times New Roman" panose="02020603050405020304" pitchFamily="18" charset="0"/>
              </a:rPr>
              <a:t>: la limitation du brassage entre groupes d’élèves (classes, groupes de classes, niveaux) n’est pas obligatoire.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b="1" dirty="0">
                <a:solidFill>
                  <a:srgbClr val="EEB122"/>
                </a:solidFill>
                <a:latin typeface="Times New Roman" panose="02020603050405020304" pitchFamily="18" charset="0"/>
                <a:ea typeface="Times New Roman" panose="02020603050405020304" pitchFamily="18" charset="0"/>
                <a:cs typeface="Times New Roman" panose="02020603050405020304" pitchFamily="18" charset="0"/>
              </a:rPr>
              <a:t>niveau 2 / niveau jaune : la limitation du brassage entre élèves de groupes différents (classe, groupes de classes ou niveau) est requise. Lorsque le non brassage entre classes n’est pas possible, la limitation du brassage s’applique par niveau ;</a:t>
            </a:r>
            <a:r>
              <a:rPr lang="fr-FR" sz="2400" b="1" i="1" dirty="0">
                <a:solidFill>
                  <a:srgbClr val="7030A0"/>
                </a:solidFill>
                <a:latin typeface="Calibri" panose="020F0502020204030204" pitchFamily="34" charset="0"/>
                <a:ea typeface="Times New Roman" panose="02020603050405020304" pitchFamily="18" charset="0"/>
                <a:cs typeface="Calibri" panose="020F0502020204030204" pitchFamily="34" charset="0"/>
              </a:rPr>
              <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b="1" dirty="0">
                <a:solidFill>
                  <a:srgbClr val="EE7443"/>
                </a:solidFill>
                <a:latin typeface="Times New Roman" panose="02020603050405020304" pitchFamily="18" charset="0"/>
                <a:ea typeface="Times New Roman" panose="02020603050405020304" pitchFamily="18" charset="0"/>
                <a:cs typeface="Times New Roman" panose="02020603050405020304" pitchFamily="18" charset="0"/>
              </a:rPr>
              <a:t>niveau 3 / niveau orange</a:t>
            </a:r>
            <a:r>
              <a:rPr lang="fr-FR" dirty="0">
                <a:latin typeface="Times New Roman" panose="02020603050405020304" pitchFamily="18" charset="0"/>
                <a:ea typeface="Times New Roman" panose="02020603050405020304" pitchFamily="18" charset="0"/>
                <a:cs typeface="Times New Roman" panose="02020603050405020304" pitchFamily="18" charset="0"/>
              </a:rPr>
              <a:t> : </a:t>
            </a:r>
            <a:r>
              <a:rPr lang="fr-FR" sz="29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les mêmes règles que celles du niveau </a:t>
            </a:r>
            <a:r>
              <a:rPr lang="fr-FR" sz="29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jaune </a:t>
            </a:r>
            <a:r>
              <a:rPr lang="fr-FR" sz="29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s’appliquent.</a:t>
            </a:r>
            <a:endParaRPr lang="fr-FR" sz="2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b="1" dirty="0" smtClean="0">
                <a:solidFill>
                  <a:srgbClr val="C61932"/>
                </a:solidFill>
                <a:latin typeface="Times New Roman" panose="02020603050405020304" pitchFamily="18" charset="0"/>
                <a:ea typeface="Times New Roman" panose="02020603050405020304" pitchFamily="18" charset="0"/>
                <a:cs typeface="Times New Roman" panose="02020603050405020304" pitchFamily="18" charset="0"/>
              </a:rPr>
              <a:t>niveau </a:t>
            </a:r>
            <a:r>
              <a:rPr lang="fr-FR" b="1" dirty="0">
                <a:solidFill>
                  <a:srgbClr val="C61932"/>
                </a:solidFill>
                <a:latin typeface="Times New Roman" panose="02020603050405020304" pitchFamily="18" charset="0"/>
                <a:ea typeface="Times New Roman" panose="02020603050405020304" pitchFamily="18" charset="0"/>
                <a:cs typeface="Times New Roman" panose="02020603050405020304" pitchFamily="18" charset="0"/>
              </a:rPr>
              <a:t>4 / niveau rouge</a:t>
            </a:r>
            <a:r>
              <a:rPr lang="fr-FR" dirty="0">
                <a:latin typeface="Times New Roman" panose="02020603050405020304" pitchFamily="18" charset="0"/>
                <a:ea typeface="Times New Roman" panose="02020603050405020304" pitchFamily="18" charset="0"/>
                <a:cs typeface="Times New Roman" panose="02020603050405020304" pitchFamily="18" charset="0"/>
              </a:rPr>
              <a:t> : les mêmes règles que celles du niveau orange s’appliquent.</a:t>
            </a: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sz="2600" b="1" dirty="0" smtClean="0">
              <a:latin typeface="Times New Roman" panose="02020603050405020304" pitchFamily="18" charset="0"/>
              <a:cs typeface="Times New Roman" panose="02020603050405020304" pitchFamily="18" charset="0"/>
            </a:endParaRPr>
          </a:p>
          <a:p>
            <a:pPr marL="0" indent="0">
              <a:buNone/>
            </a:pPr>
            <a:endParaRPr lang="fr-FR" dirty="0"/>
          </a:p>
        </p:txBody>
      </p:sp>
      <p:sp>
        <p:nvSpPr>
          <p:cNvPr id="5" name="ZoneTexte 4"/>
          <p:cNvSpPr txBox="1"/>
          <p:nvPr/>
        </p:nvSpPr>
        <p:spPr>
          <a:xfrm>
            <a:off x="2854036" y="526132"/>
            <a:ext cx="4793673" cy="769441"/>
          </a:xfrm>
          <a:prstGeom prst="rect">
            <a:avLst/>
          </a:prstGeom>
          <a:noFill/>
        </p:spPr>
        <p:txBody>
          <a:bodyPr wrap="square" rtlCol="0">
            <a:spAutoFit/>
          </a:bodyPr>
          <a:lstStyle/>
          <a:p>
            <a:r>
              <a:rPr lang="fr-FR" sz="4400" b="1" dirty="0" smtClean="0">
                <a:solidFill>
                  <a:schemeClr val="tx2"/>
                </a:solidFill>
                <a:latin typeface="+mj-lt"/>
                <a:ea typeface="+mj-ea"/>
                <a:cs typeface="+mj-cs"/>
              </a:rPr>
              <a:t>Les déplacements</a:t>
            </a:r>
            <a:endParaRPr lang="fr-FR" sz="4400" b="1" dirty="0">
              <a:solidFill>
                <a:schemeClr val="tx2"/>
              </a:solidFill>
              <a:latin typeface="+mj-lt"/>
              <a:ea typeface="+mj-ea"/>
              <a:cs typeface="+mj-cs"/>
            </a:endParaRPr>
          </a:p>
        </p:txBody>
      </p:sp>
      <p:pic>
        <p:nvPicPr>
          <p:cNvPr id="6" name="Image 5"/>
          <p:cNvPicPr>
            <a:picLocks noChangeAspect="1"/>
          </p:cNvPicPr>
          <p:nvPr/>
        </p:nvPicPr>
        <p:blipFill>
          <a:blip r:embed="rId2"/>
          <a:stretch>
            <a:fillRect/>
          </a:stretch>
        </p:blipFill>
        <p:spPr>
          <a:xfrm>
            <a:off x="1103622" y="526132"/>
            <a:ext cx="1117845" cy="901922"/>
          </a:xfrm>
          <a:prstGeom prst="rect">
            <a:avLst/>
          </a:prstGeom>
        </p:spPr>
      </p:pic>
      <p:pic>
        <p:nvPicPr>
          <p:cNvPr id="4" name="Image 3"/>
          <p:cNvPicPr>
            <a:picLocks noChangeAspect="1"/>
          </p:cNvPicPr>
          <p:nvPr/>
        </p:nvPicPr>
        <p:blipFill>
          <a:blip r:embed="rId3"/>
          <a:stretch>
            <a:fillRect/>
          </a:stretch>
        </p:blipFill>
        <p:spPr>
          <a:xfrm>
            <a:off x="8421668" y="593011"/>
            <a:ext cx="1079086" cy="768163"/>
          </a:xfrm>
          <a:prstGeom prst="rect">
            <a:avLst/>
          </a:prstGeom>
        </p:spPr>
      </p:pic>
    </p:spTree>
    <p:extLst>
      <p:ext uri="{BB962C8B-B14F-4D97-AF65-F5344CB8AC3E}">
        <p14:creationId xmlns:p14="http://schemas.microsoft.com/office/powerpoint/2010/main" val="2508166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838200" y="1589060"/>
            <a:ext cx="10515600" cy="4737823"/>
          </a:xfrm>
        </p:spPr>
        <p:txBody>
          <a:bodyPr>
            <a:normAutofit/>
          </a:bodyPr>
          <a:lstStyle/>
          <a:p>
            <a:pPr marL="0" indent="0" algn="ctr">
              <a:buNone/>
            </a:pPr>
            <a:r>
              <a:rPr lang="fr-FR" sz="2600" b="1" dirty="0" smtClean="0">
                <a:latin typeface="Times New Roman" panose="02020603050405020304" pitchFamily="18" charset="0"/>
                <a:cs typeface="Times New Roman" panose="02020603050405020304" pitchFamily="18" charset="0"/>
              </a:rPr>
              <a:t>« Les </a:t>
            </a:r>
            <a:r>
              <a:rPr lang="fr-FR" sz="2600" b="1" dirty="0" smtClean="0">
                <a:latin typeface="Times New Roman" panose="02020603050405020304" pitchFamily="18" charset="0"/>
                <a:cs typeface="Times New Roman" panose="02020603050405020304" pitchFamily="18" charset="0"/>
              </a:rPr>
              <a:t>attroupements et les croisements limités autant que possible </a:t>
            </a:r>
            <a:r>
              <a:rPr lang="fr-FR" sz="2600" b="1" dirty="0" smtClean="0">
                <a:latin typeface="Times New Roman" panose="02020603050405020304" pitchFamily="18" charset="0"/>
                <a:cs typeface="Times New Roman" panose="02020603050405020304" pitchFamily="18" charset="0"/>
              </a:rPr>
              <a:t>«  </a:t>
            </a:r>
            <a:endParaRPr lang="fr-FR" sz="2600" b="1" dirty="0" smtClean="0">
              <a:latin typeface="Times New Roman" panose="02020603050405020304" pitchFamily="18" charset="0"/>
              <a:cs typeface="Times New Roman" panose="02020603050405020304" pitchFamily="18" charset="0"/>
            </a:endParaRPr>
          </a:p>
          <a:p>
            <a:pPr lvl="0"/>
            <a:r>
              <a:rPr lang="fr-FR" sz="2600" b="1" u="sng" dirty="0">
                <a:solidFill>
                  <a:srgbClr val="FF0000"/>
                </a:solidFill>
                <a:latin typeface="Times New Roman" panose="02020603050405020304" pitchFamily="18" charset="0"/>
                <a:cs typeface="Times New Roman" panose="02020603050405020304" pitchFamily="18" charset="0"/>
              </a:rPr>
              <a:t>Le matin :</a:t>
            </a:r>
            <a:r>
              <a:rPr lang="fr-FR" sz="2600" b="1" dirty="0">
                <a:solidFill>
                  <a:srgbClr val="FF0000"/>
                </a:solidFill>
                <a:latin typeface="Times New Roman" panose="02020603050405020304" pitchFamily="18" charset="0"/>
                <a:cs typeface="Times New Roman" panose="02020603050405020304" pitchFamily="18" charset="0"/>
              </a:rPr>
              <a:t> </a:t>
            </a:r>
            <a:r>
              <a:rPr lang="fr-FR" sz="2600" i="1" dirty="0">
                <a:solidFill>
                  <a:prstClr val="black"/>
                </a:solidFill>
                <a:latin typeface="Times New Roman" panose="02020603050405020304" pitchFamily="18" charset="0"/>
                <a:cs typeface="Times New Roman" panose="02020603050405020304" pitchFamily="18" charset="0"/>
              </a:rPr>
              <a:t>afin de </a:t>
            </a:r>
            <a:r>
              <a:rPr lang="fr-FR" sz="2600" i="1" dirty="0">
                <a:solidFill>
                  <a:srgbClr val="FF0000"/>
                </a:solidFill>
                <a:latin typeface="Times New Roman" panose="02020603050405020304" pitchFamily="18" charset="0"/>
                <a:cs typeface="Times New Roman" panose="02020603050405020304" pitchFamily="18" charset="0"/>
              </a:rPr>
              <a:t>permettre l’usage des casiers</a:t>
            </a:r>
            <a:r>
              <a:rPr lang="fr-FR" sz="2600" i="1" dirty="0">
                <a:solidFill>
                  <a:prstClr val="black"/>
                </a:solidFill>
                <a:latin typeface="Times New Roman" panose="02020603050405020304" pitchFamily="18" charset="0"/>
                <a:cs typeface="Times New Roman" panose="02020603050405020304" pitchFamily="18" charset="0"/>
              </a:rPr>
              <a:t>, </a:t>
            </a:r>
            <a:r>
              <a:rPr lang="fr-FR" sz="2600" i="1" dirty="0" smtClean="0">
                <a:solidFill>
                  <a:prstClr val="black"/>
                </a:solidFill>
                <a:latin typeface="Times New Roman" panose="02020603050405020304" pitchFamily="18" charset="0"/>
                <a:cs typeface="Times New Roman" panose="02020603050405020304" pitchFamily="18" charset="0"/>
              </a:rPr>
              <a:t>et la </a:t>
            </a:r>
            <a:r>
              <a:rPr lang="fr-FR" sz="2600" i="1" dirty="0">
                <a:solidFill>
                  <a:prstClr val="black"/>
                </a:solidFill>
                <a:latin typeface="Times New Roman" panose="02020603050405020304" pitchFamily="18" charset="0"/>
                <a:cs typeface="Times New Roman" panose="02020603050405020304" pitchFamily="18" charset="0"/>
              </a:rPr>
              <a:t>prise en charge par les enseignants mais </a:t>
            </a:r>
            <a:r>
              <a:rPr lang="fr-FR" sz="2600" i="1" dirty="0" smtClean="0">
                <a:solidFill>
                  <a:prstClr val="black"/>
                </a:solidFill>
                <a:latin typeface="Times New Roman" panose="02020603050405020304" pitchFamily="18" charset="0"/>
                <a:cs typeface="Times New Roman" panose="02020603050405020304" pitchFamily="18" charset="0"/>
              </a:rPr>
              <a:t>de  </a:t>
            </a:r>
            <a:r>
              <a:rPr lang="fr-FR" sz="2600" i="1" dirty="0">
                <a:solidFill>
                  <a:prstClr val="black"/>
                </a:solidFill>
                <a:latin typeface="Times New Roman" panose="02020603050405020304" pitchFamily="18" charset="0"/>
                <a:cs typeface="Times New Roman" panose="02020603050405020304" pitchFamily="18" charset="0"/>
              </a:rPr>
              <a:t>limiter le brassage, </a:t>
            </a:r>
            <a:r>
              <a:rPr lang="fr-FR" sz="2600" dirty="0">
                <a:solidFill>
                  <a:prstClr val="black"/>
                </a:solidFill>
                <a:latin typeface="Times New Roman" panose="02020603050405020304" pitchFamily="18" charset="0"/>
                <a:cs typeface="Times New Roman" panose="02020603050405020304" pitchFamily="18" charset="0"/>
              </a:rPr>
              <a:t>les élèves se rangeront sur la cour </a:t>
            </a:r>
            <a:r>
              <a:rPr lang="fr-FR" sz="2600" dirty="0" smtClean="0">
                <a:solidFill>
                  <a:prstClr val="black"/>
                </a:solidFill>
                <a:latin typeface="Times New Roman" panose="02020603050405020304" pitchFamily="18" charset="0"/>
                <a:cs typeface="Times New Roman" panose="02020603050405020304" pitchFamily="18" charset="0"/>
              </a:rPr>
              <a:t>selon le marquage.</a:t>
            </a:r>
          </a:p>
          <a:p>
            <a:pPr lvl="0"/>
            <a:r>
              <a:rPr lang="fr-FR" sz="2600" dirty="0" smtClean="0">
                <a:solidFill>
                  <a:prstClr val="black"/>
                </a:solidFill>
                <a:latin typeface="Times New Roman" panose="02020603050405020304" pitchFamily="18" charset="0"/>
                <a:cs typeface="Times New Roman" panose="02020603050405020304" pitchFamily="18" charset="0"/>
              </a:rPr>
              <a:t>Les </a:t>
            </a:r>
            <a:r>
              <a:rPr lang="fr-FR" sz="2600" dirty="0">
                <a:solidFill>
                  <a:prstClr val="black"/>
                </a:solidFill>
                <a:latin typeface="Times New Roman" panose="02020603050405020304" pitchFamily="18" charset="0"/>
                <a:cs typeface="Times New Roman" panose="02020603050405020304" pitchFamily="18" charset="0"/>
              </a:rPr>
              <a:t>professeurs prennent en charge leur classe en veillant à étaler les départs pour éviter les attroupements aux portes et dans les escaliers</a:t>
            </a:r>
            <a:r>
              <a:rPr lang="fr-FR" sz="2600" dirty="0" smtClean="0">
                <a:solidFill>
                  <a:prstClr val="black"/>
                </a:solidFill>
                <a:latin typeface="Times New Roman" panose="02020603050405020304" pitchFamily="18" charset="0"/>
                <a:cs typeface="Times New Roman" panose="02020603050405020304" pitchFamily="18" charset="0"/>
              </a:rPr>
              <a:t>.</a:t>
            </a:r>
          </a:p>
          <a:p>
            <a:pPr lvl="0">
              <a:buFontTx/>
              <a:buChar char="-"/>
            </a:pPr>
            <a:r>
              <a:rPr lang="fr-FR" sz="2600" dirty="0" smtClean="0">
                <a:solidFill>
                  <a:prstClr val="black"/>
                </a:solidFill>
                <a:latin typeface="Times New Roman" panose="02020603050405020304" pitchFamily="18" charset="0"/>
                <a:cs typeface="Times New Roman" panose="02020603050405020304" pitchFamily="18" charset="0"/>
              </a:rPr>
              <a:t>Les classes empruntent le plan incliné, entrent par le hall et montent à l’étage par le premier escalier.</a:t>
            </a:r>
            <a:endParaRPr lang="fr-FR" sz="2600" dirty="0">
              <a:solidFill>
                <a:prstClr val="black"/>
              </a:solidFill>
              <a:latin typeface="Times New Roman" panose="02020603050405020304" pitchFamily="18" charset="0"/>
              <a:cs typeface="Times New Roman" panose="02020603050405020304" pitchFamily="18" charset="0"/>
            </a:endParaRPr>
          </a:p>
          <a:p>
            <a:pPr lvl="0">
              <a:buFontTx/>
              <a:buChar char="-"/>
            </a:pPr>
            <a:r>
              <a:rPr lang="fr-FR" sz="2600" dirty="0" smtClean="0">
                <a:solidFill>
                  <a:prstClr val="black"/>
                </a:solidFill>
                <a:latin typeface="Times New Roman" panose="02020603050405020304" pitchFamily="18" charset="0"/>
                <a:cs typeface="Times New Roman" panose="02020603050405020304" pitchFamily="18" charset="0"/>
              </a:rPr>
              <a:t>Les salles de sciences techno utiliseront la porte à coté des toilettes et l’escalier à l’extrémité du couloir pour les entrées comme les sorties.</a:t>
            </a:r>
            <a:endParaRPr lang="fr-FR" sz="2600" dirty="0">
              <a:solidFill>
                <a:prstClr val="black"/>
              </a:solidFill>
              <a:latin typeface="Times New Roman" panose="02020603050405020304" pitchFamily="18" charset="0"/>
              <a:cs typeface="Times New Roman" panose="02020603050405020304" pitchFamily="18" charset="0"/>
            </a:endParaRPr>
          </a:p>
          <a:p>
            <a:pPr marL="0" indent="0">
              <a:buNone/>
            </a:pPr>
            <a:endParaRPr lang="fr-FR" dirty="0" smtClean="0"/>
          </a:p>
          <a:p>
            <a:pPr marL="0" indent="0">
              <a:buNone/>
            </a:pPr>
            <a:endParaRPr lang="fr-FR" dirty="0"/>
          </a:p>
        </p:txBody>
      </p:sp>
      <p:sp>
        <p:nvSpPr>
          <p:cNvPr id="5" name="ZoneTexte 4"/>
          <p:cNvSpPr txBox="1"/>
          <p:nvPr/>
        </p:nvSpPr>
        <p:spPr>
          <a:xfrm>
            <a:off x="2854036" y="526132"/>
            <a:ext cx="4793673" cy="769441"/>
          </a:xfrm>
          <a:prstGeom prst="rect">
            <a:avLst/>
          </a:prstGeom>
          <a:noFill/>
        </p:spPr>
        <p:txBody>
          <a:bodyPr wrap="square" rtlCol="0">
            <a:spAutoFit/>
          </a:bodyPr>
          <a:lstStyle/>
          <a:p>
            <a:r>
              <a:rPr lang="fr-FR" sz="4400" b="1" dirty="0" smtClean="0">
                <a:solidFill>
                  <a:schemeClr val="tx2"/>
                </a:solidFill>
                <a:latin typeface="+mj-lt"/>
                <a:ea typeface="+mj-ea"/>
                <a:cs typeface="+mj-cs"/>
              </a:rPr>
              <a:t>Les déplacements</a:t>
            </a:r>
            <a:endParaRPr lang="fr-FR" sz="4400" b="1" dirty="0">
              <a:solidFill>
                <a:schemeClr val="tx2"/>
              </a:solidFill>
              <a:latin typeface="+mj-lt"/>
              <a:ea typeface="+mj-ea"/>
              <a:cs typeface="+mj-cs"/>
            </a:endParaRPr>
          </a:p>
        </p:txBody>
      </p:sp>
      <p:pic>
        <p:nvPicPr>
          <p:cNvPr id="6" name="Image 5"/>
          <p:cNvPicPr>
            <a:picLocks noChangeAspect="1"/>
          </p:cNvPicPr>
          <p:nvPr/>
        </p:nvPicPr>
        <p:blipFill>
          <a:blip r:embed="rId2"/>
          <a:stretch>
            <a:fillRect/>
          </a:stretch>
        </p:blipFill>
        <p:spPr>
          <a:xfrm>
            <a:off x="1103622" y="526132"/>
            <a:ext cx="1117845" cy="901922"/>
          </a:xfrm>
          <a:prstGeom prst="rect">
            <a:avLst/>
          </a:prstGeom>
        </p:spPr>
      </p:pic>
      <p:pic>
        <p:nvPicPr>
          <p:cNvPr id="4" name="Image 3"/>
          <p:cNvPicPr>
            <a:picLocks noChangeAspect="1"/>
          </p:cNvPicPr>
          <p:nvPr/>
        </p:nvPicPr>
        <p:blipFill>
          <a:blip r:embed="rId3"/>
          <a:stretch>
            <a:fillRect/>
          </a:stretch>
        </p:blipFill>
        <p:spPr>
          <a:xfrm>
            <a:off x="8421668" y="593011"/>
            <a:ext cx="1079086" cy="768163"/>
          </a:xfrm>
          <a:prstGeom prst="rect">
            <a:avLst/>
          </a:prstGeom>
        </p:spPr>
      </p:pic>
    </p:spTree>
    <p:extLst>
      <p:ext uri="{BB962C8B-B14F-4D97-AF65-F5344CB8AC3E}">
        <p14:creationId xmlns:p14="http://schemas.microsoft.com/office/powerpoint/2010/main" val="656487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838200" y="1690686"/>
            <a:ext cx="10515600" cy="4737823"/>
          </a:xfrm>
        </p:spPr>
        <p:txBody>
          <a:bodyPr>
            <a:normAutofit/>
          </a:bodyPr>
          <a:lstStyle/>
          <a:p>
            <a:pPr>
              <a:buFontTx/>
              <a:buChar char="-"/>
            </a:pPr>
            <a:endParaRPr lang="fr-FR" dirty="0"/>
          </a:p>
          <a:p>
            <a:pPr marL="0" indent="0">
              <a:buNone/>
            </a:pPr>
            <a:endParaRPr lang="fr-FR" dirty="0" smtClean="0"/>
          </a:p>
          <a:p>
            <a:pPr marL="0" indent="0">
              <a:buNone/>
            </a:pPr>
            <a:endParaRPr lang="fr-FR" dirty="0" smtClean="0"/>
          </a:p>
          <a:p>
            <a:pPr marL="0" indent="0">
              <a:buNone/>
            </a:pPr>
            <a:endParaRPr lang="fr-FR" dirty="0"/>
          </a:p>
        </p:txBody>
      </p:sp>
      <p:sp>
        <p:nvSpPr>
          <p:cNvPr id="5" name="ZoneTexte 4"/>
          <p:cNvSpPr txBox="1"/>
          <p:nvPr/>
        </p:nvSpPr>
        <p:spPr>
          <a:xfrm>
            <a:off x="2854036" y="526132"/>
            <a:ext cx="4793673" cy="769441"/>
          </a:xfrm>
          <a:prstGeom prst="rect">
            <a:avLst/>
          </a:prstGeom>
          <a:noFill/>
        </p:spPr>
        <p:txBody>
          <a:bodyPr wrap="square" rtlCol="0">
            <a:spAutoFit/>
          </a:bodyPr>
          <a:lstStyle/>
          <a:p>
            <a:r>
              <a:rPr lang="fr-FR" sz="4400" b="1" dirty="0" smtClean="0">
                <a:solidFill>
                  <a:schemeClr val="tx2"/>
                </a:solidFill>
                <a:latin typeface="+mj-lt"/>
                <a:ea typeface="+mj-ea"/>
                <a:cs typeface="+mj-cs"/>
              </a:rPr>
              <a:t>Les déplacements</a:t>
            </a:r>
            <a:endParaRPr lang="fr-FR" sz="4400" b="1" dirty="0">
              <a:solidFill>
                <a:schemeClr val="tx2"/>
              </a:solidFill>
              <a:latin typeface="+mj-lt"/>
              <a:ea typeface="+mj-ea"/>
              <a:cs typeface="+mj-cs"/>
            </a:endParaRPr>
          </a:p>
        </p:txBody>
      </p:sp>
      <p:pic>
        <p:nvPicPr>
          <p:cNvPr id="6" name="Image 5"/>
          <p:cNvPicPr>
            <a:picLocks noChangeAspect="1"/>
          </p:cNvPicPr>
          <p:nvPr/>
        </p:nvPicPr>
        <p:blipFill>
          <a:blip r:embed="rId2"/>
          <a:stretch>
            <a:fillRect/>
          </a:stretch>
        </p:blipFill>
        <p:spPr>
          <a:xfrm>
            <a:off x="1103622" y="526132"/>
            <a:ext cx="1117845" cy="901922"/>
          </a:xfrm>
          <a:prstGeom prst="rect">
            <a:avLst/>
          </a:prstGeom>
        </p:spPr>
      </p:pic>
      <p:pic>
        <p:nvPicPr>
          <p:cNvPr id="4" name="Image 3"/>
          <p:cNvPicPr>
            <a:picLocks noChangeAspect="1"/>
          </p:cNvPicPr>
          <p:nvPr/>
        </p:nvPicPr>
        <p:blipFill>
          <a:blip r:embed="rId3"/>
          <a:stretch>
            <a:fillRect/>
          </a:stretch>
        </p:blipFill>
        <p:spPr>
          <a:xfrm>
            <a:off x="8421668" y="593011"/>
            <a:ext cx="1079086" cy="768163"/>
          </a:xfrm>
          <a:prstGeom prst="rect">
            <a:avLst/>
          </a:prstGeom>
        </p:spPr>
      </p:pic>
      <p:sp>
        <p:nvSpPr>
          <p:cNvPr id="8" name="Rectangle 7"/>
          <p:cNvSpPr/>
          <p:nvPr/>
        </p:nvSpPr>
        <p:spPr>
          <a:xfrm>
            <a:off x="838200" y="1623806"/>
            <a:ext cx="9763408" cy="4067780"/>
          </a:xfrm>
          <a:prstGeom prst="rect">
            <a:avLst/>
          </a:prstGeom>
        </p:spPr>
        <p:txBody>
          <a:bodyPr wrap="square">
            <a:spAutoFit/>
          </a:bodyPr>
          <a:lstStyle/>
          <a:p>
            <a:pPr lvl="0" algn="ctr">
              <a:lnSpc>
                <a:spcPct val="90000"/>
              </a:lnSpc>
              <a:spcBef>
                <a:spcPts val="1000"/>
              </a:spcBef>
            </a:pPr>
            <a:r>
              <a:rPr lang="fr-FR" sz="2600" b="1" dirty="0" smtClean="0">
                <a:solidFill>
                  <a:prstClr val="black"/>
                </a:solidFill>
                <a:latin typeface="Times New Roman" panose="02020603050405020304" pitchFamily="18" charset="0"/>
                <a:cs typeface="Times New Roman" panose="02020603050405020304" pitchFamily="18" charset="0"/>
              </a:rPr>
              <a:t>« Les </a:t>
            </a:r>
            <a:r>
              <a:rPr lang="fr-FR" sz="2600" b="1" dirty="0">
                <a:solidFill>
                  <a:prstClr val="black"/>
                </a:solidFill>
                <a:latin typeface="Times New Roman" panose="02020603050405020304" pitchFamily="18" charset="0"/>
                <a:cs typeface="Times New Roman" panose="02020603050405020304" pitchFamily="18" charset="0"/>
              </a:rPr>
              <a:t>attroupements et les croisements limités autant que </a:t>
            </a:r>
            <a:r>
              <a:rPr lang="fr-FR" sz="2600" b="1" dirty="0" smtClean="0">
                <a:solidFill>
                  <a:prstClr val="black"/>
                </a:solidFill>
                <a:latin typeface="Times New Roman" panose="02020603050405020304" pitchFamily="18" charset="0"/>
                <a:cs typeface="Times New Roman" panose="02020603050405020304" pitchFamily="18" charset="0"/>
              </a:rPr>
              <a:t>possible »  </a:t>
            </a:r>
            <a:endParaRPr lang="fr-FR" sz="2800" dirty="0" smtClean="0">
              <a:solidFill>
                <a:srgbClr val="FF0000"/>
              </a:solidFill>
              <a:latin typeface="Times New Roman" panose="02020603050405020304" pitchFamily="18" charset="0"/>
              <a:cs typeface="Times New Roman" panose="02020603050405020304" pitchFamily="18" charset="0"/>
            </a:endParaRPr>
          </a:p>
          <a:p>
            <a:pPr marL="228600" lvl="0" indent="-228600">
              <a:lnSpc>
                <a:spcPct val="90000"/>
              </a:lnSpc>
              <a:spcBef>
                <a:spcPts val="1000"/>
              </a:spcBef>
              <a:buFontTx/>
              <a:buChar char="-"/>
            </a:pPr>
            <a:r>
              <a:rPr lang="fr-FR" sz="2800" dirty="0" smtClean="0">
                <a:latin typeface="Times New Roman" panose="02020603050405020304" pitchFamily="18" charset="0"/>
                <a:cs typeface="Times New Roman" panose="02020603050405020304" pitchFamily="18" charset="0"/>
              </a:rPr>
              <a:t>Le sens de circulation est modifié afin de faciliter la circulation des élèves lors des changements de salles et de permettre l’utilisation des 3 escaliers : ATTENTION à faire respecter la signalisation et le marquage au sol.</a:t>
            </a:r>
          </a:p>
          <a:p>
            <a:pPr marL="228600" lvl="0" indent="-228600">
              <a:lnSpc>
                <a:spcPct val="90000"/>
              </a:lnSpc>
              <a:spcBef>
                <a:spcPts val="1000"/>
              </a:spcBef>
              <a:buFontTx/>
              <a:buChar char="-"/>
            </a:pPr>
            <a:r>
              <a:rPr lang="fr-FR" sz="2800" dirty="0" smtClean="0">
                <a:solidFill>
                  <a:prstClr val="black"/>
                </a:solidFill>
                <a:latin typeface="Times New Roman" panose="02020603050405020304" pitchFamily="18" charset="0"/>
                <a:cs typeface="Times New Roman" panose="02020603050405020304" pitchFamily="18" charset="0"/>
              </a:rPr>
              <a:t>Les déplacements des élèves sont limités au niveau des salles banalisées mais les salles spécialisées sont de nouveau utilisées.</a:t>
            </a:r>
          </a:p>
          <a:p>
            <a:pPr marL="228600" lvl="0" indent="-228600">
              <a:lnSpc>
                <a:spcPct val="90000"/>
              </a:lnSpc>
              <a:spcBef>
                <a:spcPts val="1000"/>
              </a:spcBef>
              <a:buFontTx/>
              <a:buChar char="-"/>
            </a:pPr>
            <a:r>
              <a:rPr lang="fr-FR" sz="2800" dirty="0">
                <a:solidFill>
                  <a:prstClr val="black"/>
                </a:solidFill>
                <a:latin typeface="Times New Roman" panose="02020603050405020304" pitchFamily="18" charset="0"/>
                <a:cs typeface="Times New Roman" panose="02020603050405020304" pitchFamily="18" charset="0"/>
              </a:rPr>
              <a:t>Le soir, les sorties se feront au rythme des appels micro </a:t>
            </a:r>
          </a:p>
          <a:p>
            <a:pPr lvl="0">
              <a:lnSpc>
                <a:spcPct val="90000"/>
              </a:lnSpc>
              <a:spcBef>
                <a:spcPts val="1000"/>
              </a:spcBef>
            </a:pPr>
            <a:endParaRPr lang="fr-FR"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383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838200" y="1690686"/>
            <a:ext cx="10515600" cy="4737823"/>
          </a:xfrm>
        </p:spPr>
        <p:txBody>
          <a:bodyPr>
            <a:normAutofit/>
          </a:bodyPr>
          <a:lstStyle/>
          <a:p>
            <a:r>
              <a:rPr lang="fr-FR" b="1" dirty="0" smtClean="0">
                <a:solidFill>
                  <a:srgbClr val="FF0000"/>
                </a:solidFill>
                <a:latin typeface="Times New Roman" panose="02020603050405020304" pitchFamily="18" charset="0"/>
                <a:cs typeface="Times New Roman" panose="02020603050405020304" pitchFamily="18" charset="0"/>
              </a:rPr>
              <a:t>En l’absence de distanciation, le port du masque demeure la règle sur la cour </a:t>
            </a:r>
          </a:p>
          <a:p>
            <a:r>
              <a:rPr lang="fr-FR" dirty="0" smtClean="0">
                <a:latin typeface="Times New Roman" panose="02020603050405020304" pitchFamily="18" charset="0"/>
                <a:cs typeface="Times New Roman" panose="02020603050405020304" pitchFamily="18" charset="0"/>
              </a:rPr>
              <a:t>L’accès aux espaces et jeux collectifs ainsi qu’aux bancs est autorisé.</a:t>
            </a:r>
          </a:p>
          <a:p>
            <a:pPr lvl="0">
              <a:buFontTx/>
              <a:buChar char="-"/>
            </a:pPr>
            <a:r>
              <a:rPr lang="fr-FR" b="1" dirty="0" smtClean="0">
                <a:solidFill>
                  <a:srgbClr val="FF0000"/>
                </a:solidFill>
                <a:latin typeface="Times New Roman" panose="02020603050405020304" pitchFamily="18" charset="0"/>
                <a:cs typeface="Times New Roman" panose="02020603050405020304" pitchFamily="18" charset="0"/>
              </a:rPr>
              <a:t>Rappel de </a:t>
            </a:r>
            <a:r>
              <a:rPr lang="fr-FR" b="1" dirty="0">
                <a:solidFill>
                  <a:srgbClr val="FF0000"/>
                </a:solidFill>
                <a:latin typeface="Times New Roman" panose="02020603050405020304" pitchFamily="18" charset="0"/>
                <a:cs typeface="Times New Roman" panose="02020603050405020304" pitchFamily="18" charset="0"/>
              </a:rPr>
              <a:t>l’importance d’éviter les contacts </a:t>
            </a:r>
            <a:r>
              <a:rPr lang="fr-FR" b="1" dirty="0" smtClean="0">
                <a:solidFill>
                  <a:srgbClr val="FF0000"/>
                </a:solidFill>
                <a:latin typeface="Times New Roman" panose="02020603050405020304" pitchFamily="18" charset="0"/>
                <a:cs typeface="Times New Roman" panose="02020603050405020304" pitchFamily="18" charset="0"/>
              </a:rPr>
              <a:t>physiques</a:t>
            </a:r>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Les élèves se lavent les mains avant et après le passage aux toilettes </a:t>
            </a:r>
          </a:p>
          <a:p>
            <a:r>
              <a:rPr lang="fr-FR" dirty="0" smtClean="0">
                <a:latin typeface="Times New Roman" panose="02020603050405020304" pitchFamily="18" charset="0"/>
                <a:cs typeface="Times New Roman" panose="02020603050405020304" pitchFamily="18" charset="0"/>
              </a:rPr>
              <a:t>Aux intercours avec changement de salle des élèves, le sens de circulation doit être respecté et les professeurs désinfectent les mains des élèves à l’entrée en classe.</a:t>
            </a:r>
          </a:p>
          <a:p>
            <a:pPr lvl="0"/>
            <a:r>
              <a:rPr lang="fr-FR" dirty="0">
                <a:latin typeface="Times New Roman" panose="02020603050405020304" pitchFamily="18" charset="0"/>
                <a:cs typeface="Times New Roman" panose="02020603050405020304" pitchFamily="18" charset="0"/>
              </a:rPr>
              <a:t>le rangement et la montée en classe se font comme le matin. </a:t>
            </a:r>
          </a:p>
          <a:p>
            <a:endParaRPr lang="fr-FR" dirty="0" smtClean="0"/>
          </a:p>
          <a:p>
            <a:pPr marL="0" indent="0">
              <a:buNone/>
            </a:pPr>
            <a:endParaRPr lang="fr-FR" dirty="0" smtClean="0"/>
          </a:p>
          <a:p>
            <a:pPr marL="0" indent="0">
              <a:buNone/>
            </a:pPr>
            <a:endParaRPr lang="fr-FR" dirty="0"/>
          </a:p>
        </p:txBody>
      </p:sp>
      <p:sp>
        <p:nvSpPr>
          <p:cNvPr id="5" name="ZoneTexte 4"/>
          <p:cNvSpPr txBox="1"/>
          <p:nvPr/>
        </p:nvSpPr>
        <p:spPr>
          <a:xfrm>
            <a:off x="2854036" y="526132"/>
            <a:ext cx="4793673" cy="769441"/>
          </a:xfrm>
          <a:prstGeom prst="rect">
            <a:avLst/>
          </a:prstGeom>
          <a:noFill/>
        </p:spPr>
        <p:txBody>
          <a:bodyPr wrap="square" rtlCol="0">
            <a:spAutoFit/>
          </a:bodyPr>
          <a:lstStyle/>
          <a:p>
            <a:r>
              <a:rPr lang="fr-FR" sz="4400" b="1" dirty="0" smtClean="0">
                <a:solidFill>
                  <a:schemeClr val="tx2"/>
                </a:solidFill>
                <a:latin typeface="+mj-lt"/>
                <a:ea typeface="+mj-ea"/>
                <a:cs typeface="+mj-cs"/>
              </a:rPr>
              <a:t>Les récréations</a:t>
            </a:r>
            <a:endParaRPr lang="fr-FR" sz="4400" b="1" dirty="0">
              <a:solidFill>
                <a:schemeClr val="tx2"/>
              </a:solidFill>
              <a:latin typeface="+mj-lt"/>
              <a:ea typeface="+mj-ea"/>
              <a:cs typeface="+mj-cs"/>
            </a:endParaRPr>
          </a:p>
        </p:txBody>
      </p:sp>
      <p:pic>
        <p:nvPicPr>
          <p:cNvPr id="6" name="Image 5"/>
          <p:cNvPicPr>
            <a:picLocks noChangeAspect="1"/>
          </p:cNvPicPr>
          <p:nvPr/>
        </p:nvPicPr>
        <p:blipFill>
          <a:blip r:embed="rId2"/>
          <a:stretch>
            <a:fillRect/>
          </a:stretch>
        </p:blipFill>
        <p:spPr>
          <a:xfrm>
            <a:off x="1103622" y="526132"/>
            <a:ext cx="1117845" cy="901922"/>
          </a:xfrm>
          <a:prstGeom prst="rect">
            <a:avLst/>
          </a:prstGeom>
        </p:spPr>
      </p:pic>
      <p:pic>
        <p:nvPicPr>
          <p:cNvPr id="7" name="Image 6"/>
          <p:cNvPicPr>
            <a:picLocks noChangeAspect="1"/>
          </p:cNvPicPr>
          <p:nvPr/>
        </p:nvPicPr>
        <p:blipFill>
          <a:blip r:embed="rId3"/>
          <a:stretch>
            <a:fillRect/>
          </a:stretch>
        </p:blipFill>
        <p:spPr>
          <a:xfrm>
            <a:off x="8822941" y="564242"/>
            <a:ext cx="863789" cy="927328"/>
          </a:xfrm>
          <a:prstGeom prst="rect">
            <a:avLst/>
          </a:prstGeom>
        </p:spPr>
      </p:pic>
    </p:spTree>
    <p:extLst>
      <p:ext uri="{BB962C8B-B14F-4D97-AF65-F5344CB8AC3E}">
        <p14:creationId xmlns:p14="http://schemas.microsoft.com/office/powerpoint/2010/main" val="1335100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a:lnSpc>
                <a:spcPct val="100000"/>
              </a:lnSpc>
              <a:spcBef>
                <a:spcPts val="0"/>
              </a:spcBef>
            </a:pPr>
            <a:r>
              <a:rPr lang="fr-FR" b="1" dirty="0" smtClean="0">
                <a:solidFill>
                  <a:srgbClr val="44546A"/>
                </a:solidFill>
                <a:ea typeface="+mn-ea"/>
                <a:cs typeface="+mn-cs"/>
              </a:rPr>
              <a:t>Activités Physiques et Sportives</a:t>
            </a:r>
            <a:r>
              <a:rPr lang="fr-FR" sz="2800" dirty="0">
                <a:latin typeface="Calibri" panose="020F0502020204030204" pitchFamily="34" charset="0"/>
                <a:ea typeface="Calibri" panose="020F0502020204030204" pitchFamily="34" charset="0"/>
                <a:cs typeface="Times New Roman" panose="02020603050405020304" pitchFamily="18" charset="0"/>
              </a:rPr>
              <a:t/>
            </a:r>
            <a:br>
              <a:rPr lang="fr-FR" sz="2800" dirty="0">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p:cNvSpPr>
            <a:spLocks noGrp="1"/>
          </p:cNvSpPr>
          <p:nvPr>
            <p:ph idx="1"/>
          </p:nvPr>
        </p:nvSpPr>
        <p:spPr>
          <a:xfrm>
            <a:off x="838199" y="1359633"/>
            <a:ext cx="10723685" cy="4671890"/>
          </a:xfrm>
        </p:spPr>
        <p:txBody>
          <a:bodyPr>
            <a:normAutofit fontScale="25000" lnSpcReduction="20000"/>
          </a:bodyPr>
          <a:lstStyle/>
          <a:p>
            <a:pPr>
              <a:lnSpc>
                <a:spcPct val="107000"/>
              </a:lnSpc>
              <a:spcAft>
                <a:spcPts val="800"/>
              </a:spcAft>
            </a:pPr>
            <a:r>
              <a:rPr lang="fr-FR" sz="8000" dirty="0">
                <a:latin typeface="Times New Roman" panose="02020603050405020304" pitchFamily="18" charset="0"/>
                <a:ea typeface="Times New Roman" panose="02020603050405020304" pitchFamily="18" charset="0"/>
                <a:cs typeface="Times New Roman" panose="02020603050405020304" pitchFamily="18" charset="0"/>
              </a:rPr>
              <a:t>Le maintien de la pratique des activités physiques et sportives est un objectif important pour la prochaine année scolaire. Elles se déroulent selon les modalités suivantes :</a:t>
            </a:r>
            <a:endParaRPr lang="fr-FR" sz="8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sz="8000" b="1" dirty="0">
                <a:solidFill>
                  <a:srgbClr val="70AD47"/>
                </a:solidFill>
                <a:latin typeface="Times New Roman" panose="02020603050405020304" pitchFamily="18" charset="0"/>
                <a:ea typeface="Times New Roman" panose="02020603050405020304" pitchFamily="18" charset="0"/>
                <a:cs typeface="Times New Roman" panose="02020603050405020304" pitchFamily="18" charset="0"/>
              </a:rPr>
              <a:t>niveau 1 / niveau vert :</a:t>
            </a:r>
            <a:r>
              <a:rPr lang="fr-FR" sz="8000" dirty="0">
                <a:latin typeface="Times New Roman" panose="02020603050405020304" pitchFamily="18" charset="0"/>
                <a:ea typeface="Times New Roman" panose="02020603050405020304" pitchFamily="18" charset="0"/>
                <a:cs typeface="Times New Roman" panose="02020603050405020304" pitchFamily="18" charset="0"/>
              </a:rPr>
              <a:t> les activités physiques et sportives sont autorisées en intérieur et en extérieur ;</a:t>
            </a:r>
            <a:endParaRPr lang="fr-FR" sz="8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sz="8000" b="1" dirty="0">
                <a:solidFill>
                  <a:srgbClr val="EEB122"/>
                </a:solidFill>
                <a:latin typeface="Times New Roman" panose="02020603050405020304" pitchFamily="18" charset="0"/>
                <a:ea typeface="Times New Roman" panose="02020603050405020304" pitchFamily="18" charset="0"/>
                <a:cs typeface="Times New Roman" panose="02020603050405020304" pitchFamily="18" charset="0"/>
              </a:rPr>
              <a:t>niveau 2 / niveau jaune </a:t>
            </a:r>
            <a:r>
              <a:rPr lang="fr-FR" sz="80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8000" b="1" dirty="0">
                <a:solidFill>
                  <a:srgbClr val="EEB122"/>
                </a:solidFill>
                <a:latin typeface="Times New Roman" panose="02020603050405020304" pitchFamily="18" charset="0"/>
                <a:ea typeface="Times New Roman" panose="02020603050405020304" pitchFamily="18" charset="0"/>
                <a:cs typeface="Times New Roman" panose="02020603050405020304" pitchFamily="18" charset="0"/>
              </a:rPr>
              <a:t>les activités physiques et sportives se déroulent en principe à l’extérieur. Toutefois, lorsque que la pratique en intérieur est indispensable (intempéries, disponibilité des installations, etc.), une distanciation de 2 mètres est respectée ;</a:t>
            </a:r>
            <a:endParaRPr lang="fr-FR" sz="8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sz="8000" b="1" dirty="0">
                <a:solidFill>
                  <a:srgbClr val="EE7443"/>
                </a:solidFill>
                <a:latin typeface="Times New Roman" panose="02020603050405020304" pitchFamily="18" charset="0"/>
                <a:ea typeface="Times New Roman" panose="02020603050405020304" pitchFamily="18" charset="0"/>
                <a:cs typeface="Times New Roman" panose="02020603050405020304" pitchFamily="18" charset="0"/>
              </a:rPr>
              <a:t>niveau 3 / niveau orange </a:t>
            </a:r>
            <a:r>
              <a:rPr lang="fr-FR" sz="8000" dirty="0">
                <a:latin typeface="Times New Roman" panose="02020603050405020304" pitchFamily="18" charset="0"/>
                <a:ea typeface="Times New Roman" panose="02020603050405020304" pitchFamily="18" charset="0"/>
                <a:cs typeface="Times New Roman" panose="02020603050405020304" pitchFamily="18" charset="0"/>
              </a:rPr>
              <a:t>: les activités physiques et sportives se déroulent en principe extérieur. Toutefois lorsque que la pratique en intérieur est indispensable (intempéries, disponibilité des installations, etc.), seules les activités de basse intensité compatibles avec le port du masque et une distanciation de 2 mètres sont autorisées ; </a:t>
            </a:r>
            <a:endParaRPr lang="fr-FR" sz="8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FR" sz="8000" b="1" dirty="0">
                <a:solidFill>
                  <a:srgbClr val="C61932"/>
                </a:solidFill>
                <a:latin typeface="Times New Roman" panose="02020603050405020304" pitchFamily="18" charset="0"/>
                <a:ea typeface="Times New Roman" panose="02020603050405020304" pitchFamily="18" charset="0"/>
                <a:cs typeface="Times New Roman" panose="02020603050405020304" pitchFamily="18" charset="0"/>
              </a:rPr>
              <a:t>niveau 4 / niveau rouge </a:t>
            </a:r>
            <a:r>
              <a:rPr lang="fr-FR" sz="8000" dirty="0">
                <a:solidFill>
                  <a:srgbClr val="C61932"/>
                </a:solidFill>
                <a:latin typeface="Times New Roman" panose="02020603050405020304" pitchFamily="18" charset="0"/>
                <a:ea typeface="Times New Roman" panose="02020603050405020304" pitchFamily="18" charset="0"/>
                <a:cs typeface="Times New Roman" panose="02020603050405020304" pitchFamily="18" charset="0"/>
              </a:rPr>
              <a:t>:</a:t>
            </a:r>
            <a:r>
              <a:rPr lang="fr-FR" sz="8000" dirty="0">
                <a:latin typeface="Times New Roman" panose="02020603050405020304" pitchFamily="18" charset="0"/>
                <a:ea typeface="Times New Roman" panose="02020603050405020304" pitchFamily="18" charset="0"/>
                <a:cs typeface="Times New Roman" panose="02020603050405020304" pitchFamily="18" charset="0"/>
              </a:rPr>
              <a:t> les activités physiques et sportives sont maintenues en extérieur, dans le respect d’une distanciation de 2 mètres. Elles sont suspendues en intérieur.</a:t>
            </a:r>
            <a:endParaRPr lang="fr-FR" sz="8000" dirty="0">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42643946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3399</TotalTime>
  <Words>1609</Words>
  <Application>Microsoft Office PowerPoint</Application>
  <PresentationFormat>Grand écran</PresentationFormat>
  <Paragraphs>134</Paragraphs>
  <Slides>13</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Arial</vt:lpstr>
      <vt:lpstr>Calibri</vt:lpstr>
      <vt:lpstr>Calibri Light</vt:lpstr>
      <vt:lpstr>Chiller</vt:lpstr>
      <vt:lpstr>Symbol</vt:lpstr>
      <vt:lpstr>Times New Roman</vt:lpstr>
      <vt:lpstr>Wingdings</vt:lpstr>
      <vt:lpstr>Thème Office</vt:lpstr>
      <vt:lpstr>Bienvenue </vt:lpstr>
      <vt:lpstr>Les scénarios pour 2021-2022</vt:lpstr>
      <vt:lpstr>                </vt:lpstr>
      <vt:lpstr>        </vt:lpstr>
      <vt:lpstr>        </vt:lpstr>
      <vt:lpstr>        </vt:lpstr>
      <vt:lpstr>        </vt:lpstr>
      <vt:lpstr>        </vt:lpstr>
      <vt:lpstr>Activités Physiques et Sportives </vt:lpstr>
      <vt:lpstr>        </vt:lpstr>
      <vt:lpstr>ATTENTION : Ce qui change ou pas en classe …</vt:lpstr>
      <vt:lpstr> ATTENTION : Ce qui change ou pas …</vt:lpstr>
      <vt:lpstr>TESTER - ALERTER - PROTEGER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Bienvenue</dc:title>
  <dc:creator>toegacpyb.family@gmail.com</dc:creator>
  <cp:lastModifiedBy>pl</cp:lastModifiedBy>
  <cp:revision>158</cp:revision>
  <cp:lastPrinted>2021-09-01T06:04:59Z</cp:lastPrinted>
  <dcterms:created xsi:type="dcterms:W3CDTF">2020-05-05T07:10:07Z</dcterms:created>
  <dcterms:modified xsi:type="dcterms:W3CDTF">2021-09-28T10:12:14Z</dcterms:modified>
</cp:coreProperties>
</file>